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4"/>
  </p:notesMasterIdLst>
  <p:sldIdLst>
    <p:sldId id="256" r:id="rId2"/>
    <p:sldId id="258" r:id="rId3"/>
    <p:sldId id="283" r:id="rId4"/>
    <p:sldId id="281" r:id="rId5"/>
    <p:sldId id="282" r:id="rId6"/>
    <p:sldId id="267" r:id="rId7"/>
    <p:sldId id="269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61" r:id="rId17"/>
    <p:sldId id="262" r:id="rId18"/>
    <p:sldId id="263" r:id="rId19"/>
    <p:sldId id="264" r:id="rId20"/>
    <p:sldId id="278" r:id="rId21"/>
    <p:sldId id="279" r:id="rId22"/>
    <p:sldId id="280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6BE1"/>
    <a:srgbClr val="07D71B"/>
    <a:srgbClr val="B70CFC"/>
    <a:srgbClr val="8A03EF"/>
    <a:srgbClr val="77134F"/>
    <a:srgbClr val="D40A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216" autoAdjust="0"/>
  </p:normalViewPr>
  <p:slideViewPr>
    <p:cSldViewPr>
      <p:cViewPr varScale="1">
        <p:scale>
          <a:sx n="83" d="100"/>
          <a:sy n="83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D07AF-5450-4601-8BE1-051594B61CC4}" type="datetimeFigureOut">
              <a:rPr lang="it-IT" smtClean="0"/>
              <a:t>12/02/2014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A5EA9-1DE5-4992-A53E-C38CAA4486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8947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E' stata fatta un'analisi preliminare dei dati disponibili in rete per la regione Emilia-Romagna riguardo la mobilità</a:t>
            </a:r>
          </a:p>
          <a:p>
            <a:r>
              <a:rPr lang="it-IT" dirty="0" smtClean="0"/>
              <a:t>Google </a:t>
            </a:r>
            <a:r>
              <a:rPr lang="it-IT" dirty="0" err="1" smtClean="0"/>
              <a:t>Maps</a:t>
            </a:r>
            <a:r>
              <a:rPr lang="it-IT" dirty="0" smtClean="0"/>
              <a:t> possiede: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dirty="0" smtClean="0">
                <a:solidFill>
                  <a:schemeClr val="tx1"/>
                </a:solidFill>
              </a:rPr>
              <a:t>Autonoleggio -&gt; visualizzabili e presi in considerazione nell'algoritmo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dirty="0" smtClean="0">
                <a:solidFill>
                  <a:schemeClr val="tx1"/>
                </a:solidFill>
              </a:rPr>
              <a:t>Fermate bus e treni -&gt; presi in considerazione nell'algoritmo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dirty="0" smtClean="0">
                <a:solidFill>
                  <a:schemeClr val="tx1"/>
                </a:solidFill>
              </a:rPr>
              <a:t>Postazioni taxi -&gt; visualizzabili dall'utente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A5EA9-1DE5-4992-A53E-C38CAA4486FF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028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E' stato fatto un approfondimento sugli Open Data disponibili nei comuni di Modena e Bologna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Modena -&gt; NO portale dedicato agli Open Data</a:t>
            </a:r>
          </a:p>
          <a:p>
            <a:r>
              <a:rPr lang="it-IT" dirty="0" smtClean="0"/>
              <a:t>Bologna -&gt; SI (</a:t>
            </a:r>
            <a:r>
              <a:rPr lang="it-IT" u="sng" dirty="0" smtClean="0">
                <a:solidFill>
                  <a:srgbClr val="0070C0"/>
                </a:solidFill>
              </a:rPr>
              <a:t>dati.comune.bologna.it</a:t>
            </a:r>
            <a:r>
              <a:rPr lang="it-IT" dirty="0" smtClean="0"/>
              <a:t>) (460 </a:t>
            </a:r>
            <a:r>
              <a:rPr lang="it-IT" dirty="0" err="1" smtClean="0"/>
              <a:t>dataset</a:t>
            </a:r>
            <a:r>
              <a:rPr lang="it-IT" dirty="0" smtClean="0"/>
              <a:t> pubblicati fino a Dicembre 2013)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dirty="0" smtClean="0">
                <a:solidFill>
                  <a:schemeClr val="tx1"/>
                </a:solidFill>
              </a:rPr>
              <a:t>Postazioni di bike </a:t>
            </a:r>
            <a:r>
              <a:rPr lang="it-IT" dirty="0" err="1" smtClean="0">
                <a:solidFill>
                  <a:schemeClr val="tx1"/>
                </a:solidFill>
              </a:rPr>
              <a:t>sharing</a:t>
            </a:r>
            <a:r>
              <a:rPr lang="it-IT" dirty="0" smtClean="0">
                <a:solidFill>
                  <a:schemeClr val="tx1"/>
                </a:solidFill>
              </a:rPr>
              <a:t> -&gt; visualizzabili e presi in considerazione nell'algoritmo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it-IT" dirty="0" smtClean="0">
                <a:solidFill>
                  <a:schemeClr val="tx1"/>
                </a:solidFill>
              </a:rPr>
              <a:t>Colonnine di ricarica per i veicoli elettrici -&gt; visualizzabili dall'utente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it-IT" dirty="0" smtClean="0">
                <a:solidFill>
                  <a:schemeClr val="tx1"/>
                </a:solidFill>
              </a:rPr>
              <a:t>Scelta: gestione di questi dati (</a:t>
            </a:r>
            <a:r>
              <a:rPr lang="it-IT" dirty="0" err="1" smtClean="0">
                <a:solidFill>
                  <a:schemeClr val="tx1"/>
                </a:solidFill>
              </a:rPr>
              <a:t>Places</a:t>
            </a:r>
            <a:r>
              <a:rPr lang="it-IT" dirty="0" smtClean="0">
                <a:solidFill>
                  <a:schemeClr val="tx1"/>
                </a:solidFill>
              </a:rPr>
              <a:t>) demandata a Google </a:t>
            </a:r>
            <a:r>
              <a:rPr lang="it-IT" dirty="0" err="1" smtClean="0">
                <a:solidFill>
                  <a:schemeClr val="tx1"/>
                </a:solidFill>
              </a:rPr>
              <a:t>Maps</a:t>
            </a:r>
            <a:r>
              <a:rPr lang="it-IT" dirty="0" smtClean="0">
                <a:solidFill>
                  <a:schemeClr val="tx1"/>
                </a:solidFill>
              </a:rPr>
              <a:t>. Sono stati quindi aggiunti questi dati nel database di Google </a:t>
            </a:r>
            <a:r>
              <a:rPr lang="it-IT" dirty="0" err="1" smtClean="0">
                <a:solidFill>
                  <a:schemeClr val="tx1"/>
                </a:solidFill>
              </a:rPr>
              <a:t>Maps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A5EA9-1DE5-4992-A53E-C38CAA4486FF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476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A5EA9-1DE5-4992-A53E-C38CAA4486F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869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Consideriamo per esempio</a:t>
            </a:r>
            <a:r>
              <a:rPr lang="it-IT" baseline="0" dirty="0" smtClean="0"/>
              <a:t> il gruppo formato dagli elementi nb1 e nb2. Tale gruppo rappresenta un percorso come mostrato in figura. Da notare che da nb1 alla destinazione il mezzo di trasporto è sempre la bicicletta. E' possibile rilassare il vincolo di dover passare per forza per nb2. E' molto meglio far calcolare a Google </a:t>
            </a:r>
            <a:r>
              <a:rPr lang="it-IT" baseline="0" dirty="0" err="1" smtClean="0"/>
              <a:t>Maps</a:t>
            </a:r>
            <a:r>
              <a:rPr lang="it-IT" baseline="0" dirty="0" smtClean="0"/>
              <a:t> il percorso migliore direttamente da nb1 alla destinazione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A5EA9-1DE5-4992-A53E-C38CAA4486FF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559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dirty="0" smtClean="0"/>
              <a:t>La prima tratta (dall'origine al primo punto di interesse) è possibile percorrerla soltanto a piedi. Caso particolare se l'utente si trova esattamente davanti ad una fermata del bus/treno o ad una postazione di bike </a:t>
            </a:r>
            <a:r>
              <a:rPr lang="it-IT" sz="1200" dirty="0" err="1" smtClean="0"/>
              <a:t>sharing</a:t>
            </a:r>
            <a:r>
              <a:rPr lang="it-IT" sz="1200" dirty="0" smtClean="0"/>
              <a:t> o ad un autonoleggio</a:t>
            </a:r>
          </a:p>
          <a:p>
            <a:r>
              <a:rPr lang="it-IT" sz="1200" dirty="0" smtClean="0"/>
              <a:t>Durante tutto il tragitto si cerca di avvicinarsi sempre di più alla destinazione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 smtClean="0"/>
              <a:t>Più è lungo il percorso calcolato nello step 1, più grande sarà l’intervallo considerato nello step 2 e più punti di interesse verranno presi in considerazione. Di conseguenza verranno restituiti molti più possibili percorsi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A5EA9-1DE5-4992-A53E-C38CAA4486FF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1628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essere vincolati ad una specifica piattaforma:</a:t>
            </a:r>
            <a:r>
              <a:rPr lang="it-IT" baseline="0" dirty="0" smtClean="0"/>
              <a:t> 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 esempio ogni qual volta esca una nuova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feature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per poter essere adottata dal framework specifico ci vorrà necessariamente del tempo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A5EA9-1DE5-4992-A53E-C38CAA4486FF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998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La manutenzione e l'aggiornamento continuo dei dati sono infatti importantissimi per creare valore e sviluppare efficienti servizi pubblici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A5EA9-1DE5-4992-A53E-C38CAA4486FF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6587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it-IT" b="1" dirty="0" smtClean="0"/>
              <a:t>Miglioramenti dell’algoritmo:</a:t>
            </a:r>
          </a:p>
          <a:p>
            <a:r>
              <a:rPr lang="it-IT" dirty="0" smtClean="0"/>
              <a:t>Considerare solo i punti di interesse più rilevanti in modo tale da essere certi di poter soddisfare a pieno tutte le richieste al servizio Google </a:t>
            </a:r>
            <a:r>
              <a:rPr lang="it-IT" dirty="0" err="1" smtClean="0"/>
              <a:t>Directions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A5EA9-1DE5-4992-A53E-C38CAA4486FF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699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tangolo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ttangolo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ttango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ttango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ttangolo arrotondato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ttangolo arrotondato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tangolo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6C1F7FC4-8167-4678-BDE6-52CA792A972C}" type="datetime1">
              <a:rPr lang="it-IT" smtClean="0"/>
              <a:t>12/02/2014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9642D0F-5349-4BBF-A390-92E53CAD936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9382-7C72-47A6-88C4-16EF2B293CE6}" type="datetime1">
              <a:rPr lang="it-IT" smtClean="0"/>
              <a:t>12/02/2014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EB036-36FC-4F04-985A-99E94FB50CF9}" type="datetime1">
              <a:rPr lang="it-IT" smtClean="0"/>
              <a:t>12/02/2014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7D4FF-F147-4D00-904B-2A2E19879F79}" type="datetime1">
              <a:rPr lang="it-IT" smtClean="0"/>
              <a:t>12/02/2014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7347-24CF-484A-8D09-144E30348400}" type="datetime1">
              <a:rPr lang="it-IT" smtClean="0"/>
              <a:t>12/02/2014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108DB-65BC-439A-8844-43ADC00E42E0}" type="datetime1">
              <a:rPr lang="it-IT" smtClean="0"/>
              <a:t>12/02/2014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6" name="Segnaposto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12A3595-C6A3-4383-B7B2-5759CC960894}" type="datetime1">
              <a:rPr lang="it-IT" smtClean="0"/>
              <a:t>12/02/2014</a:t>
            </a:fld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9642D0F-5349-4BBF-A390-92E53CAD936D}" type="slidenum">
              <a:rPr lang="it-IT" smtClean="0"/>
              <a:t>‹N›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8D199-C5E2-4EA8-A7F0-8B0DDF0EDA4B}" type="datetime1">
              <a:rPr lang="it-IT" smtClean="0"/>
              <a:t>12/02/2014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9642D0F-5349-4BBF-A390-92E53CAD936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B77D6-B934-4723-9051-5E3D0E1A81CF}" type="datetime1">
              <a:rPr lang="it-IT" smtClean="0"/>
              <a:t>12/02/2014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0040-D4EF-4E5B-B795-B9AB478FB196}" type="datetime1">
              <a:rPr lang="it-IT" smtClean="0"/>
              <a:t>12/02/2014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07F10-1491-497A-AF11-8F5AB024D485}" type="datetime1">
              <a:rPr lang="it-IT" smtClean="0"/>
              <a:t>12/02/2014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tangolo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tangolo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ttangolo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ttangolo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tangolo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ttangolo arrotondato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ttangolo arrotondato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ttango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tango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tango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ttango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tango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ttango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4F1B03A-684A-4834-92D2-06210839C728}" type="datetime1">
              <a:rPr lang="it-IT" smtClean="0"/>
              <a:t>12/02/2014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9642D0F-5349-4BBF-A390-92E53CAD936D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Progetto e sviluppo di un'applicazione mobile per il calcolo dei percorsi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6203032" cy="1752600"/>
          </a:xfrm>
        </p:spPr>
        <p:txBody>
          <a:bodyPr/>
          <a:lstStyle/>
          <a:p>
            <a:r>
              <a:rPr lang="it-IT" dirty="0" smtClean="0"/>
              <a:t>Candidato: Daniele Cristofori</a:t>
            </a:r>
          </a:p>
          <a:p>
            <a:r>
              <a:rPr lang="it-IT" dirty="0" smtClean="0"/>
              <a:t>Relatore: Prof. Sonia Bergamaschi</a:t>
            </a:r>
          </a:p>
          <a:p>
            <a:r>
              <a:rPr lang="it-IT" dirty="0" smtClean="0"/>
              <a:t>Correlatore: Prof. Riccardo Martoglia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94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arrotondato 18"/>
          <p:cNvSpPr/>
          <p:nvPr/>
        </p:nvSpPr>
        <p:spPr>
          <a:xfrm>
            <a:off x="6732240" y="5600405"/>
            <a:ext cx="1080120" cy="28803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arrotondato 10"/>
          <p:cNvSpPr/>
          <p:nvPr/>
        </p:nvSpPr>
        <p:spPr>
          <a:xfrm>
            <a:off x="7380312" y="5066868"/>
            <a:ext cx="576064" cy="28803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arrotondato 3"/>
          <p:cNvSpPr/>
          <p:nvPr/>
        </p:nvSpPr>
        <p:spPr>
          <a:xfrm>
            <a:off x="6732240" y="5066868"/>
            <a:ext cx="576064" cy="306348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Algoritmo sviluppato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068960"/>
            <a:ext cx="5201085" cy="252027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egnaposto contenuto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5436096" y="2249424"/>
                <a:ext cx="3250704" cy="4525963"/>
              </a:xfrm>
            </p:spPr>
            <p:txBody>
              <a:bodyPr>
                <a:normAutofit lnSpcReduction="10000"/>
              </a:bodyPr>
              <a:lstStyle/>
              <a:p>
                <a:pPr marL="566928" indent="-457200">
                  <a:buFont typeface="+mj-lt"/>
                  <a:buAutoNum type="arabicPeriod" startAt="4"/>
                </a:pPr>
                <a:r>
                  <a:rPr lang="it-IT" sz="1800" dirty="0" smtClean="0"/>
                  <a:t>Calcolo delle combinazioni semplici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it-IT" sz="1800" b="0" i="1" smtClean="0">
                            <a:latin typeface="Cambria Math"/>
                          </a:rPr>
                          <m:t>𝑛</m:t>
                        </m:r>
                        <m:r>
                          <a:rPr lang="it-IT" sz="1800" b="0" i="1" smtClean="0">
                            <a:latin typeface="Cambria Math"/>
                          </a:rPr>
                          <m:t>,1</m:t>
                        </m:r>
                      </m:sub>
                    </m:sSub>
                    <m:r>
                      <a:rPr lang="it-IT" sz="1800" b="0" i="1" smtClean="0"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it-IT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it-IT" sz="1800" b="0" i="1" smtClean="0">
                            <a:latin typeface="Cambria Math"/>
                          </a:rPr>
                          <m:t>𝑛</m:t>
                        </m:r>
                        <m:r>
                          <a:rPr lang="it-IT" sz="1800" b="0" i="1" smtClean="0">
                            <a:latin typeface="Cambria Math"/>
                          </a:rPr>
                          <m:t>,2</m:t>
                        </m:r>
                      </m:sub>
                    </m:sSub>
                    <m:r>
                      <a:rPr lang="it-IT" sz="1800" b="0" i="1" smtClean="0">
                        <a:latin typeface="Cambria Math"/>
                      </a:rPr>
                      <m:t>,…,</m:t>
                    </m:r>
                    <m:sSub>
                      <m:sSubPr>
                        <m:ctrlPr>
                          <a:rPr lang="it-IT" sz="1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it-IT" sz="1800" b="0" i="1" smtClean="0">
                            <a:latin typeface="Cambria Math"/>
                          </a:rPr>
                          <m:t>𝑛</m:t>
                        </m:r>
                        <m:r>
                          <a:rPr lang="it-IT" sz="1800" b="0" i="1" smtClean="0">
                            <a:latin typeface="Cambria Math"/>
                          </a:rPr>
                          <m:t>,</m:t>
                        </m:r>
                        <m:r>
                          <a:rPr lang="it-IT" sz="1800" b="0" i="1" smtClean="0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it-IT" sz="1800" dirty="0" smtClean="0"/>
                  <a:t> dei punti di interesse presi in considerazione. Nell'esempio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/>
                      </a:rPr>
                      <m:t>𝑛</m:t>
                    </m:r>
                    <m:r>
                      <a:rPr lang="it-IT" sz="1800" b="0" i="1" smtClean="0">
                        <a:latin typeface="Cambria Math"/>
                      </a:rPr>
                      <m:t>=6=</m:t>
                    </m:r>
                    <m:r>
                      <a:rPr lang="it-IT" sz="1800" b="0" i="1" smtClean="0">
                        <a:latin typeface="Cambria Math"/>
                      </a:rPr>
                      <m:t>𝑛</m:t>
                    </m:r>
                    <m:r>
                      <a:rPr lang="it-IT" sz="1800" b="0" i="1" smtClean="0">
                        <a:latin typeface="Cambria Math"/>
                      </a:rPr>
                      <m:t>° </m:t>
                    </m:r>
                    <m:r>
                      <a:rPr lang="it-IT" sz="1800" b="0" i="1" smtClean="0">
                        <a:latin typeface="Cambria Math"/>
                      </a:rPr>
                      <m:t>𝑝𝑢𝑛𝑡𝑖</m:t>
                    </m:r>
                    <m:r>
                      <a:rPr lang="it-IT" sz="1800" b="0" i="1" smtClean="0">
                        <a:latin typeface="Cambria Math"/>
                      </a:rPr>
                      <m:t> </m:t>
                    </m:r>
                    <m:r>
                      <a:rPr lang="it-IT" sz="1800" b="0" i="1" smtClean="0">
                        <a:latin typeface="Cambria Math"/>
                      </a:rPr>
                      <m:t>𝑑𝑖</m:t>
                    </m:r>
                    <m:r>
                      <a:rPr lang="it-IT" sz="1800" b="0" i="1" smtClean="0">
                        <a:latin typeface="Cambria Math"/>
                      </a:rPr>
                      <m:t> </m:t>
                    </m:r>
                    <m:r>
                      <a:rPr lang="it-IT" sz="1800" b="0" i="1" smtClean="0">
                        <a:latin typeface="Cambria Math"/>
                      </a:rPr>
                      <m:t>𝑖𝑛𝑡𝑒𝑟𝑒𝑠𝑠𝑒</m:t>
                    </m:r>
                  </m:oMath>
                </a14:m>
                <a:r>
                  <a:rPr lang="it-IT" sz="1800" dirty="0" smtClean="0"/>
                  <a:t>.</a:t>
                </a:r>
                <a:r>
                  <a:rPr lang="it-IT" sz="1800" dirty="0"/>
                  <a:t> </a:t>
                </a:r>
                <a:r>
                  <a:rPr lang="it-IT" sz="1800" dirty="0" smtClean="0"/>
                  <a:t>Ogni gruppo di ogni combinazione rappresenterà un percorso.</a:t>
                </a:r>
              </a:p>
              <a:p>
                <a:pPr marL="109728" indent="0">
                  <a:buNone/>
                </a:pPr>
                <a:r>
                  <a:rPr lang="it-IT" sz="1800" dirty="0" smtClean="0"/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it-IT" sz="1800" b="0" i="1" smtClean="0">
                            <a:latin typeface="Cambria Math"/>
                          </a:rPr>
                          <m:t>6,1</m:t>
                        </m:r>
                      </m:sub>
                    </m:sSub>
                    <m:r>
                      <a:rPr lang="it-IT" sz="1800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it-IT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/>
                          </a:rPr>
                          <m:t>𝑓𝑏</m:t>
                        </m:r>
                        <m:r>
                          <a:rPr lang="it-IT" sz="1800" b="0" i="1" smtClean="0">
                            <a:latin typeface="Cambria Math"/>
                          </a:rPr>
                          <m:t>1</m:t>
                        </m:r>
                      </m:e>
                    </m:d>
                    <m:r>
                      <a:rPr lang="it-IT" sz="1800" b="0" i="1" smtClean="0">
                        <a:latin typeface="Cambria Math"/>
                      </a:rPr>
                      <m:t>,</m:t>
                    </m:r>
                    <m:d>
                      <m:dPr>
                        <m:ctrlPr>
                          <a:rPr lang="it-IT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/>
                          </a:rPr>
                          <m:t>𝑛𝑏</m:t>
                        </m:r>
                        <m:r>
                          <a:rPr lang="it-IT" sz="1800" b="0" i="1" smtClean="0">
                            <a:latin typeface="Cambria Math"/>
                          </a:rPr>
                          <m:t>1</m:t>
                        </m:r>
                      </m:e>
                    </m:d>
                    <m:r>
                      <a:rPr lang="it-IT" sz="1800" b="0" i="1" smtClean="0">
                        <a:latin typeface="Cambria Math"/>
                      </a:rPr>
                      <m:t>,</m:t>
                    </m:r>
                    <m:d>
                      <m:dPr>
                        <m:ctrlPr>
                          <a:rPr lang="it-IT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/>
                          </a:rPr>
                          <m:t>𝑓𝑡</m:t>
                        </m:r>
                      </m:e>
                    </m:d>
                    <m:r>
                      <a:rPr lang="it-IT" sz="1800" b="0" i="1" smtClean="0">
                        <a:latin typeface="Cambria Math"/>
                      </a:rPr>
                      <m:t>,</m:t>
                    </m:r>
                  </m:oMath>
                </a14:m>
                <a:endParaRPr lang="it-IT" sz="1800" b="0" i="1" dirty="0" smtClean="0">
                  <a:latin typeface="Cambria Math"/>
                </a:endParaRPr>
              </a:p>
              <a:p>
                <a:pPr marL="109728" indent="0">
                  <a:buNone/>
                </a:pPr>
                <a:r>
                  <a:rPr lang="it-IT" sz="1800" b="0" dirty="0" smtClean="0"/>
                  <a:t>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/>
                          </a:rPr>
                          <m:t>𝑓𝑏</m:t>
                        </m:r>
                        <m:r>
                          <a:rPr lang="it-IT" sz="1800" b="0" i="1" smtClean="0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it-IT" sz="1800" b="0" i="1" smtClean="0">
                        <a:latin typeface="Cambria Math"/>
                      </a:rPr>
                      <m:t>,</m:t>
                    </m:r>
                    <m:d>
                      <m:dPr>
                        <m:ctrlPr>
                          <a:rPr lang="it-IT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/>
                          </a:rPr>
                          <m:t>𝑛𝑎</m:t>
                        </m:r>
                      </m:e>
                    </m:d>
                    <m:r>
                      <a:rPr lang="it-IT" sz="1800" b="0" i="1" smtClean="0">
                        <a:latin typeface="Cambria Math"/>
                      </a:rPr>
                      <m:t>,(</m:t>
                    </m:r>
                    <m:r>
                      <a:rPr lang="it-IT" sz="1800" b="0" i="1" smtClean="0">
                        <a:latin typeface="Cambria Math"/>
                      </a:rPr>
                      <m:t>𝑛𝑏</m:t>
                    </m:r>
                    <m:r>
                      <a:rPr lang="it-IT" sz="1800" b="0" i="1" smtClean="0">
                        <a:latin typeface="Cambria Math"/>
                      </a:rPr>
                      <m:t>2)</m:t>
                    </m:r>
                  </m:oMath>
                </a14:m>
                <a:endParaRPr lang="it-IT" sz="1800" dirty="0" smtClean="0"/>
              </a:p>
              <a:p>
                <a:pPr marL="109728" indent="0">
                  <a:buNone/>
                </a:pPr>
                <a:r>
                  <a:rPr lang="it-IT" sz="1800" dirty="0"/>
                  <a:t> </a:t>
                </a:r>
                <a:r>
                  <a:rPr lang="it-IT" sz="1800" dirty="0" smtClean="0"/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it-IT" sz="1800" b="0" i="1" smtClean="0">
                            <a:latin typeface="Cambria Math"/>
                          </a:rPr>
                          <m:t>6,2</m:t>
                        </m:r>
                      </m:sub>
                    </m:sSub>
                    <m:r>
                      <a:rPr lang="it-IT" sz="1800" b="0" i="1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it-IT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/>
                          </a:rPr>
                          <m:t>𝑓𝑏</m:t>
                        </m:r>
                        <m:r>
                          <a:rPr lang="it-IT" sz="1800" b="0" i="1" smtClean="0">
                            <a:latin typeface="Cambria Math"/>
                          </a:rPr>
                          <m:t>1,</m:t>
                        </m:r>
                        <m:r>
                          <a:rPr lang="it-IT" sz="1800" b="0" i="1" smtClean="0">
                            <a:latin typeface="Cambria Math"/>
                          </a:rPr>
                          <m:t>𝑛𝑏</m:t>
                        </m:r>
                        <m:r>
                          <a:rPr lang="it-IT" sz="1800" b="0" i="1" smtClean="0">
                            <a:latin typeface="Cambria Math"/>
                          </a:rPr>
                          <m:t>1</m:t>
                        </m:r>
                      </m:e>
                    </m:d>
                    <m:r>
                      <a:rPr lang="it-IT" sz="1800" b="0" i="1" smtClean="0">
                        <a:latin typeface="Cambria Math"/>
                      </a:rPr>
                      <m:t>,</m:t>
                    </m:r>
                  </m:oMath>
                </a14:m>
                <a:endParaRPr lang="it-IT" sz="1800" b="0" i="1" dirty="0" smtClean="0">
                  <a:latin typeface="Cambria Math"/>
                </a:endParaRPr>
              </a:p>
              <a:p>
                <a:pPr marL="109728" indent="0">
                  <a:buNone/>
                </a:pPr>
                <a:r>
                  <a:rPr lang="it-IT" sz="1800" b="0" dirty="0" smtClean="0"/>
                  <a:t>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/>
                          </a:rPr>
                          <m:t>𝑓𝑏</m:t>
                        </m:r>
                        <m:r>
                          <a:rPr lang="it-IT" sz="1800" b="0" i="1" smtClean="0">
                            <a:latin typeface="Cambria Math"/>
                          </a:rPr>
                          <m:t>1,</m:t>
                        </m:r>
                        <m:r>
                          <a:rPr lang="it-IT" sz="1800" b="0" i="1" smtClean="0">
                            <a:latin typeface="Cambria Math"/>
                          </a:rPr>
                          <m:t>𝑓𝑡</m:t>
                        </m:r>
                      </m:e>
                    </m:d>
                    <m:r>
                      <a:rPr lang="it-IT" sz="1800" b="0" i="1" smtClean="0">
                        <a:latin typeface="Cambria Math"/>
                      </a:rPr>
                      <m:t>,</m:t>
                    </m:r>
                  </m:oMath>
                </a14:m>
                <a:endParaRPr lang="it-IT" sz="1800" b="0" i="1" dirty="0" smtClean="0">
                  <a:latin typeface="Cambria Math"/>
                </a:endParaRPr>
              </a:p>
              <a:p>
                <a:pPr marL="109728" indent="0">
                  <a:buNone/>
                </a:pPr>
                <a:r>
                  <a:rPr lang="it-IT" sz="1800" b="0" dirty="0" smtClean="0"/>
                  <a:t>             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18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it-IT" sz="1800" b="0" i="1" smtClean="0">
                            <a:latin typeface="Cambria Math"/>
                          </a:rPr>
                          <m:t>𝑓𝑏</m:t>
                        </m:r>
                        <m:r>
                          <a:rPr lang="it-IT" sz="1800" b="0" i="1" smtClean="0">
                            <a:latin typeface="Cambria Math"/>
                          </a:rPr>
                          <m:t>1,</m:t>
                        </m:r>
                        <m:r>
                          <a:rPr lang="it-IT" sz="1800" b="0" i="1" smtClean="0">
                            <a:latin typeface="Cambria Math"/>
                          </a:rPr>
                          <m:t>𝑓𝑏</m:t>
                        </m:r>
                        <m:r>
                          <a:rPr lang="it-IT" sz="1800" b="0" i="1" smtClean="0">
                            <a:latin typeface="Cambria Math"/>
                          </a:rPr>
                          <m:t>2</m:t>
                        </m:r>
                      </m:e>
                    </m:d>
                    <m:r>
                      <a:rPr lang="it-IT" sz="1800" b="0" i="1" smtClean="0">
                        <a:latin typeface="Cambria Math"/>
                      </a:rPr>
                      <m:t>…</m:t>
                    </m:r>
                  </m:oMath>
                </a14:m>
                <a:endParaRPr lang="it-IT" sz="1800" dirty="0" smtClean="0"/>
              </a:p>
            </p:txBody>
          </p:sp>
        </mc:Choice>
        <mc:Fallback xmlns="">
          <p:sp>
            <p:nvSpPr>
              <p:cNvPr id="5" name="Segnaposto contenuto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5436096" y="2249424"/>
                <a:ext cx="3250704" cy="4525963"/>
              </a:xfrm>
              <a:blipFill rotWithShape="1">
                <a:blip r:embed="rId4"/>
                <a:stretch>
                  <a:fillRect t="-121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ttore 2 7"/>
          <p:cNvCxnSpPr/>
          <p:nvPr/>
        </p:nvCxnSpPr>
        <p:spPr>
          <a:xfrm flipH="1">
            <a:off x="4355976" y="5373216"/>
            <a:ext cx="2376264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77" y="5589240"/>
            <a:ext cx="3158491" cy="1089405"/>
          </a:xfrm>
          <a:prstGeom prst="rect">
            <a:avLst/>
          </a:prstGeom>
        </p:spPr>
      </p:pic>
      <p:cxnSp>
        <p:nvCxnSpPr>
          <p:cNvPr id="17" name="Connettore 2 16"/>
          <p:cNvCxnSpPr/>
          <p:nvPr/>
        </p:nvCxnSpPr>
        <p:spPr>
          <a:xfrm flipH="1">
            <a:off x="4358268" y="5354900"/>
            <a:ext cx="3022044" cy="779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Immagin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78" y="5521315"/>
            <a:ext cx="3048766" cy="1225254"/>
          </a:xfrm>
          <a:prstGeom prst="rect">
            <a:avLst/>
          </a:prstGeom>
        </p:spPr>
      </p:pic>
      <p:cxnSp>
        <p:nvCxnSpPr>
          <p:cNvPr id="21" name="Connettore 2 20"/>
          <p:cNvCxnSpPr/>
          <p:nvPr/>
        </p:nvCxnSpPr>
        <p:spPr>
          <a:xfrm flipH="1">
            <a:off x="4358268" y="5888437"/>
            <a:ext cx="2373972" cy="3488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Immagin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225" y="5254656"/>
            <a:ext cx="2885729" cy="1431640"/>
          </a:xfrm>
          <a:prstGeom prst="rect">
            <a:avLst/>
          </a:prstGeom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442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1" grpId="1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Algoritmo sviluppato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068960"/>
            <a:ext cx="5201085" cy="2520279"/>
          </a:xfrm>
        </p:spPr>
      </p:pic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5436096" y="2249425"/>
            <a:ext cx="3312368" cy="1467608"/>
          </a:xfrm>
        </p:spPr>
        <p:txBody>
          <a:bodyPr>
            <a:normAutofit/>
          </a:bodyPr>
          <a:lstStyle/>
          <a:p>
            <a:pPr marL="452628" indent="-342900">
              <a:buFont typeface="+mj-lt"/>
              <a:buAutoNum type="arabicPeriod" startAt="5"/>
            </a:pPr>
            <a:r>
              <a:rPr lang="it-IT" sz="1800" dirty="0" smtClean="0"/>
              <a:t>Applicazione filtro: eliminazione dei gruppi che </a:t>
            </a:r>
            <a:r>
              <a:rPr lang="it-IT" sz="1800" dirty="0"/>
              <a:t>presentano due o più mezzi di trasporto uguali </a:t>
            </a:r>
            <a:r>
              <a:rPr lang="it-IT" sz="1800" dirty="0" smtClean="0"/>
              <a:t>adiacenti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5796136" y="3760460"/>
                <a:ext cx="29523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smtClean="0"/>
                  <a:t>Motivazione: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(</m:t>
                      </m:r>
                      <m:r>
                        <a:rPr lang="it-IT" b="0" i="1" smtClean="0">
                          <a:latin typeface="Cambria Math"/>
                        </a:rPr>
                        <m:t>𝑛𝑏</m:t>
                      </m:r>
                      <m:r>
                        <a:rPr lang="it-IT" b="0" i="1" smtClean="0">
                          <a:latin typeface="Cambria Math"/>
                        </a:rPr>
                        <m:t>1,</m:t>
                      </m:r>
                      <m:r>
                        <a:rPr lang="it-IT" b="0" i="1" smtClean="0">
                          <a:latin typeface="Cambria Math"/>
                        </a:rPr>
                        <m:t>𝑛𝑏</m:t>
                      </m:r>
                      <m:r>
                        <a:rPr lang="it-IT" b="0" i="1" smtClean="0">
                          <a:latin typeface="Cambria Math"/>
                        </a:rPr>
                        <m:t>2)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3760460"/>
                <a:ext cx="2952328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1860" t="-4717" b="-75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42" y="5517232"/>
            <a:ext cx="2654764" cy="947802"/>
          </a:xfrm>
          <a:prstGeom prst="rect">
            <a:avLst/>
          </a:prstGeom>
        </p:spPr>
      </p:pic>
      <p:pic>
        <p:nvPicPr>
          <p:cNvPr id="2050" name="Picture 2" descr="C:\Users\Daniele\AppData\Local\Microsoft\Windows\Temporary file Internet\Content.IE5\8BVHF462\MC900432537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73" y="5991133"/>
            <a:ext cx="327690" cy="3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Daniele\AppData\Local\Microsoft\Windows\Temporary file Internet\Content.IE5\8BVHF462\MC900432537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5991133"/>
            <a:ext cx="327690" cy="3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172" y="5520770"/>
            <a:ext cx="2670534" cy="953432"/>
          </a:xfrm>
          <a:prstGeom prst="rect">
            <a:avLst/>
          </a:prstGeom>
        </p:spPr>
      </p:pic>
      <p:sp>
        <p:nvSpPr>
          <p:cNvPr id="9" name="Freccia in giù 8"/>
          <p:cNvSpPr/>
          <p:nvPr/>
        </p:nvSpPr>
        <p:spPr>
          <a:xfrm>
            <a:off x="6228184" y="4509120"/>
            <a:ext cx="432048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6034480" y="5503835"/>
                <a:ext cx="819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/>
                        </a:rPr>
                        <m:t>(</m:t>
                      </m:r>
                      <m:r>
                        <a:rPr lang="it-IT" b="0" i="1" smtClean="0">
                          <a:latin typeface="Cambria Math"/>
                        </a:rPr>
                        <m:t>𝑛𝑏</m:t>
                      </m:r>
                      <m:r>
                        <a:rPr lang="it-IT" b="0" i="1" smtClean="0">
                          <a:latin typeface="Cambria Math"/>
                        </a:rPr>
                        <m:t>1)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480" y="5503835"/>
                <a:ext cx="819455" cy="369332"/>
              </a:xfrm>
              <a:prstGeom prst="rect">
                <a:avLst/>
              </a:prstGeom>
              <a:blipFill rotWithShape="1">
                <a:blip r:embed="rId8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asellaDiTesto 10"/>
          <p:cNvSpPr txBox="1"/>
          <p:nvPr/>
        </p:nvSpPr>
        <p:spPr>
          <a:xfrm>
            <a:off x="5796136" y="5951096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Già calcolato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1196347" y="5384646"/>
            <a:ext cx="2849953" cy="12447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11</a:t>
            </a:fld>
            <a:endParaRPr lang="it-IT"/>
          </a:p>
        </p:txBody>
      </p:sp>
      <p:pic>
        <p:nvPicPr>
          <p:cNvPr id="1026" name="Picture 2" descr="C:\Users\Daniele\AppData\Local\Microsoft\Windows\Temporary file Internet\Content.IE5\8L7HPYGG\MC900432537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470935"/>
            <a:ext cx="487952" cy="4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Daniele\AppData\Local\Microsoft\Windows\Temporary file Internet\Content.IE5\8L7HPYGG\MC900432537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31" y="4021168"/>
            <a:ext cx="487952" cy="4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06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Algoritmo sviluppato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068960"/>
            <a:ext cx="5201085" cy="2520279"/>
          </a:xfrm>
        </p:spPr>
      </p:pic>
      <p:sp>
        <p:nvSpPr>
          <p:cNvPr id="7" name="Segnaposto contenuto 4"/>
          <p:cNvSpPr txBox="1">
            <a:spLocks/>
          </p:cNvSpPr>
          <p:nvPr/>
        </p:nvSpPr>
        <p:spPr>
          <a:xfrm>
            <a:off x="5436096" y="2708920"/>
            <a:ext cx="3312368" cy="3744416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628" indent="-342900">
              <a:buFont typeface="+mj-lt"/>
              <a:buAutoNum type="arabicPeriod" startAt="6"/>
            </a:pPr>
            <a:r>
              <a:rPr lang="it-IT" sz="1600" dirty="0" smtClean="0"/>
              <a:t>Aggiunta dei percorsi che </a:t>
            </a:r>
            <a:r>
              <a:rPr lang="it-IT" sz="1600" dirty="0"/>
              <a:t>utilizzano un solo mezzo di trasporto </a:t>
            </a:r>
            <a:r>
              <a:rPr lang="it-IT" sz="1600" dirty="0" smtClean="0"/>
              <a:t>dall'origine alla destinazione </a:t>
            </a:r>
            <a:r>
              <a:rPr lang="it-IT" sz="1600" dirty="0"/>
              <a:t>senza </a:t>
            </a:r>
            <a:r>
              <a:rPr lang="it-IT" sz="1600" dirty="0" smtClean="0"/>
              <a:t>effettuare tappe intermedie.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smtClean="0"/>
              <a:t>Si </a:t>
            </a:r>
            <a:r>
              <a:rPr lang="it-IT" sz="1600" dirty="0"/>
              <a:t>hanno solo due possibili percorsi dato che </a:t>
            </a:r>
            <a:r>
              <a:rPr lang="it-IT" sz="1600" smtClean="0"/>
              <a:t>si può </a:t>
            </a:r>
            <a:r>
              <a:rPr lang="it-IT" sz="1600" smtClean="0"/>
              <a:t>andare </a:t>
            </a:r>
            <a:r>
              <a:rPr lang="it-IT" sz="1600" dirty="0" smtClean="0"/>
              <a:t>dall'origine alla destinazione </a:t>
            </a:r>
            <a:r>
              <a:rPr lang="it-IT" sz="1600" dirty="0"/>
              <a:t>soltanto a piedi e con i mezzi pubblici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441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Algoritmo sviluppato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068960"/>
            <a:ext cx="5201085" cy="2520279"/>
          </a:xfrm>
        </p:spPr>
      </p:pic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5436096" y="2249425"/>
            <a:ext cx="3312368" cy="1251583"/>
          </a:xfrm>
        </p:spPr>
        <p:txBody>
          <a:bodyPr>
            <a:noAutofit/>
          </a:bodyPr>
          <a:lstStyle/>
          <a:p>
            <a:pPr marL="452628" indent="-342900">
              <a:buFont typeface="+mj-lt"/>
              <a:buAutoNum type="arabicPeriod" startAt="7"/>
            </a:pPr>
            <a:r>
              <a:rPr lang="it-IT" sz="2300" dirty="0" smtClean="0"/>
              <a:t>Calcolo di tutti i percorsi con Google </a:t>
            </a:r>
            <a:r>
              <a:rPr lang="it-IT" sz="2300" dirty="0" err="1" smtClean="0"/>
              <a:t>Maps</a:t>
            </a:r>
            <a:r>
              <a:rPr lang="it-IT" sz="2300" dirty="0" smtClean="0"/>
              <a:t>.</a:t>
            </a:r>
          </a:p>
          <a:p>
            <a:pPr marL="109728" indent="0">
              <a:buNone/>
            </a:pPr>
            <a:r>
              <a:rPr lang="it-IT" sz="2500" dirty="0" smtClean="0"/>
              <a:t>       </a:t>
            </a:r>
          </a:p>
        </p:txBody>
      </p:sp>
      <p:sp>
        <p:nvSpPr>
          <p:cNvPr id="7" name="Segnaposto contenuto 4"/>
          <p:cNvSpPr txBox="1">
            <a:spLocks/>
          </p:cNvSpPr>
          <p:nvPr/>
        </p:nvSpPr>
        <p:spPr>
          <a:xfrm>
            <a:off x="5416624" y="3645024"/>
            <a:ext cx="3312368" cy="2592288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1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628" indent="-342900">
              <a:buFont typeface="+mj-lt"/>
              <a:buAutoNum type="arabicPeriod" startAt="8"/>
            </a:pPr>
            <a:r>
              <a:rPr lang="it-IT" sz="2300" dirty="0"/>
              <a:t>I percorsi </a:t>
            </a:r>
            <a:r>
              <a:rPr lang="it-IT" sz="2300" dirty="0" smtClean="0"/>
              <a:t>calcolati </a:t>
            </a:r>
            <a:r>
              <a:rPr lang="it-IT" sz="2300" dirty="0"/>
              <a:t>vengono ordinati in ordine crescente nei tempi di </a:t>
            </a:r>
            <a:r>
              <a:rPr lang="it-IT" sz="2300" dirty="0" smtClean="0"/>
              <a:t>percorrenza e visualizzati all'utente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56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Considerazioni algoritmo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600" dirty="0" smtClean="0"/>
              <a:t>Si </a:t>
            </a:r>
            <a:r>
              <a:rPr lang="it-IT" sz="2600" dirty="0"/>
              <a:t>suppone che una volta presa la bicicletta in una postazione di bike </a:t>
            </a:r>
            <a:r>
              <a:rPr lang="it-IT" sz="2600" dirty="0" err="1"/>
              <a:t>sharing</a:t>
            </a:r>
            <a:r>
              <a:rPr lang="it-IT" sz="2600" dirty="0"/>
              <a:t>, </a:t>
            </a:r>
            <a:r>
              <a:rPr lang="it-IT" sz="2600" dirty="0" smtClean="0"/>
              <a:t>sia </a:t>
            </a:r>
            <a:r>
              <a:rPr lang="it-IT" sz="2600" dirty="0"/>
              <a:t>possibile lasciarla </a:t>
            </a:r>
            <a:r>
              <a:rPr lang="it-IT" sz="2600" dirty="0" smtClean="0"/>
              <a:t>ovunque. </a:t>
            </a:r>
            <a:r>
              <a:rPr lang="it-IT" sz="2600" dirty="0"/>
              <a:t>Stesso discorso vale per </a:t>
            </a:r>
            <a:r>
              <a:rPr lang="it-IT" sz="2600" dirty="0" smtClean="0"/>
              <a:t>l'automobile</a:t>
            </a:r>
          </a:p>
          <a:p>
            <a:r>
              <a:rPr lang="it-IT" sz="2600" dirty="0" smtClean="0"/>
              <a:t>Google </a:t>
            </a:r>
            <a:r>
              <a:rPr lang="it-IT" sz="2600" dirty="0" err="1" smtClean="0"/>
              <a:t>Maps</a:t>
            </a:r>
            <a:r>
              <a:rPr lang="it-IT" sz="2600" dirty="0" smtClean="0"/>
              <a:t> non fornisce percorsi con la bicicletta. Si è quindi calcolato </a:t>
            </a:r>
            <a:r>
              <a:rPr lang="it-IT" sz="2600" dirty="0"/>
              <a:t>il </a:t>
            </a:r>
            <a:r>
              <a:rPr lang="it-IT" sz="2600" dirty="0" smtClean="0"/>
              <a:t>percorso </a:t>
            </a:r>
            <a:r>
              <a:rPr lang="it-IT" sz="2600" dirty="0"/>
              <a:t>a </a:t>
            </a:r>
            <a:r>
              <a:rPr lang="it-IT" sz="2600" dirty="0" smtClean="0"/>
              <a:t>piedi tenendo </a:t>
            </a:r>
            <a:r>
              <a:rPr lang="it-IT" sz="2600" dirty="0"/>
              <a:t>conto di una velocità media di 20 km/h</a:t>
            </a:r>
          </a:p>
          <a:p>
            <a:r>
              <a:rPr lang="it-IT" sz="2600" dirty="0"/>
              <a:t>Vengono aggiunti dei ritardi </a:t>
            </a:r>
            <a:r>
              <a:rPr lang="it-IT" sz="2600" dirty="0" smtClean="0"/>
              <a:t>nelle tratte percorse </a:t>
            </a:r>
            <a:r>
              <a:rPr lang="it-IT" sz="2600" dirty="0"/>
              <a:t>in bicicletta e in automobile rispettivamente di 5 e 20 </a:t>
            </a:r>
            <a:r>
              <a:rPr lang="it-IT" sz="2600" dirty="0" smtClean="0"/>
              <a:t>minuti</a:t>
            </a:r>
            <a:endParaRPr lang="it-IT" sz="2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175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353496" y="908720"/>
            <a:ext cx="3383280" cy="1296144"/>
          </a:xfrm>
        </p:spPr>
        <p:txBody>
          <a:bodyPr>
            <a:noAutofit/>
          </a:bodyPr>
          <a:lstStyle/>
          <a:p>
            <a:r>
              <a:rPr lang="it-IT" sz="3000" dirty="0"/>
              <a:t>Esempio utilizzo "</a:t>
            </a:r>
            <a:r>
              <a:rPr lang="it-IT" sz="3000" dirty="0" err="1"/>
              <a:t>Route</a:t>
            </a:r>
            <a:r>
              <a:rPr lang="it-IT" sz="3000" dirty="0"/>
              <a:t> Planner"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idx="2"/>
          </p:nvPr>
        </p:nvSpPr>
        <p:spPr>
          <a:xfrm>
            <a:off x="5353496" y="2708919"/>
            <a:ext cx="3383280" cy="3919527"/>
          </a:xfrm>
        </p:spPr>
        <p:txBody>
          <a:bodyPr>
            <a:normAutofit/>
          </a:bodyPr>
          <a:lstStyle/>
          <a:p>
            <a:pPr marL="352044" indent="-342900">
              <a:buFont typeface="Arial" panose="020B0604020202020204" pitchFamily="34" charset="0"/>
              <a:buChar char="•"/>
            </a:pPr>
            <a:r>
              <a:rPr lang="it-IT" sz="2000" dirty="0" smtClean="0"/>
              <a:t>Esempio di calcolo del percorso da Viale del Risorgimento, 2 – Bologna, sede del DEIS a Via Zamboni, 33 – Bologna, </a:t>
            </a:r>
            <a:r>
              <a:rPr lang="it-IT" sz="2000" smtClean="0"/>
              <a:t>sede centrale </a:t>
            </a:r>
            <a:r>
              <a:rPr lang="it-IT" sz="2000" dirty="0" smtClean="0"/>
              <a:t>dell'università di Bologna</a:t>
            </a:r>
            <a:endParaRPr lang="it-IT" sz="2000" dirty="0"/>
          </a:p>
        </p:txBody>
      </p:sp>
      <p:pic>
        <p:nvPicPr>
          <p:cNvPr id="3" name="video_dani.wmv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2204864"/>
            <a:ext cx="5102225" cy="2930699"/>
          </a:xfr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09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Strumenti utilizzati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Framework </a:t>
            </a:r>
            <a:r>
              <a:rPr lang="it-IT" dirty="0" err="1" smtClean="0"/>
              <a:t>Titanium</a:t>
            </a:r>
            <a:endParaRPr lang="it-IT" dirty="0" smtClean="0"/>
          </a:p>
          <a:p>
            <a:r>
              <a:rPr lang="it-IT" dirty="0" smtClean="0"/>
              <a:t>Linguaggio di programmazione JavaScript</a:t>
            </a:r>
          </a:p>
          <a:p>
            <a:r>
              <a:rPr lang="it-IT" dirty="0" smtClean="0"/>
              <a:t>Google </a:t>
            </a:r>
            <a:r>
              <a:rPr lang="it-IT" dirty="0" err="1" smtClean="0"/>
              <a:t>Maps</a:t>
            </a:r>
            <a:r>
              <a:rPr lang="it-IT" dirty="0" smtClean="0"/>
              <a:t> API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57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Titanium</a:t>
            </a:r>
            <a:r>
              <a:rPr lang="it-IT" dirty="0" smtClean="0"/>
              <a:t> </a:t>
            </a:r>
            <a:r>
              <a:rPr lang="it-IT" dirty="0" err="1" smtClean="0"/>
              <a:t>Appcelerator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2700" dirty="0" smtClean="0"/>
              <a:t>Framework </a:t>
            </a:r>
            <a:r>
              <a:rPr lang="it-IT" sz="2700" dirty="0"/>
              <a:t>Cross Platform sviluppato da </a:t>
            </a:r>
            <a:r>
              <a:rPr lang="it-IT" sz="2700" dirty="0" err="1"/>
              <a:t>Appcelerator</a:t>
            </a:r>
            <a:r>
              <a:rPr lang="it-IT" sz="2700" dirty="0"/>
              <a:t> </a:t>
            </a:r>
            <a:r>
              <a:rPr lang="it-IT" sz="2700" dirty="0" err="1"/>
              <a:t>Inc</a:t>
            </a:r>
            <a:r>
              <a:rPr lang="it-IT" sz="2700" dirty="0"/>
              <a:t>. ed introdotto nel Dicembre </a:t>
            </a:r>
            <a:r>
              <a:rPr lang="it-IT" sz="2700" dirty="0" smtClean="0"/>
              <a:t>2008</a:t>
            </a:r>
          </a:p>
          <a:p>
            <a:pPr marL="109728" indent="0">
              <a:buNone/>
            </a:pPr>
            <a:r>
              <a:rPr lang="it-IT" sz="2700" b="1" dirty="0" smtClean="0"/>
              <a:t>   Vantaggi:</a:t>
            </a:r>
            <a:r>
              <a:rPr lang="it-IT" sz="2700" dirty="0" smtClean="0"/>
              <a:t> </a:t>
            </a:r>
          </a:p>
          <a:p>
            <a:r>
              <a:rPr lang="it-IT" sz="2700" dirty="0" smtClean="0"/>
              <a:t>Permette </a:t>
            </a:r>
            <a:r>
              <a:rPr lang="it-IT" sz="2700" dirty="0"/>
              <a:t>di sviluppare un’applicazione con un solo </a:t>
            </a:r>
            <a:r>
              <a:rPr lang="it-IT" sz="2700" dirty="0" smtClean="0"/>
              <a:t>codice JavaScript </a:t>
            </a:r>
            <a:r>
              <a:rPr lang="it-IT" sz="2700" dirty="0"/>
              <a:t>e di poterla eseguire su più piattaforme </a:t>
            </a:r>
            <a:r>
              <a:rPr lang="it-IT" sz="2700" dirty="0" smtClean="0"/>
              <a:t>hardware (iOS, </a:t>
            </a:r>
            <a:r>
              <a:rPr lang="it-IT" sz="2700" dirty="0" err="1" smtClean="0"/>
              <a:t>Android</a:t>
            </a:r>
            <a:r>
              <a:rPr lang="it-IT" sz="2700" dirty="0" smtClean="0"/>
              <a:t>, </a:t>
            </a:r>
            <a:r>
              <a:rPr lang="it-IT" sz="2700" dirty="0" err="1" smtClean="0"/>
              <a:t>BlackBerry</a:t>
            </a:r>
            <a:r>
              <a:rPr lang="it-IT" sz="2700" dirty="0" smtClean="0"/>
              <a:t>)</a:t>
            </a:r>
          </a:p>
          <a:p>
            <a:r>
              <a:rPr lang="it-IT" sz="2700" dirty="0" smtClean="0"/>
              <a:t>Compila il codice in un'app nativa per cui si ha una maggiore velocità di esecuzione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41" y="980728"/>
            <a:ext cx="1196752" cy="1196752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5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Titanium</a:t>
            </a:r>
            <a:r>
              <a:rPr lang="it-IT" dirty="0" smtClean="0"/>
              <a:t> </a:t>
            </a:r>
            <a:r>
              <a:rPr lang="it-IT" dirty="0" err="1" smtClean="0"/>
              <a:t>Appcelerator</a:t>
            </a:r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it-IT" sz="3100" b="1" dirty="0"/>
              <a:t> </a:t>
            </a:r>
            <a:r>
              <a:rPr lang="it-IT" sz="3100" b="1" dirty="0" smtClean="0"/>
              <a:t>  Svantaggi:</a:t>
            </a:r>
          </a:p>
          <a:p>
            <a:r>
              <a:rPr lang="it-IT" sz="3100" dirty="0" smtClean="0"/>
              <a:t>Essere </a:t>
            </a:r>
            <a:r>
              <a:rPr lang="it-IT" sz="3100" dirty="0"/>
              <a:t>vincolati ad una specifica </a:t>
            </a:r>
            <a:r>
              <a:rPr lang="it-IT" sz="3100" dirty="0" smtClean="0"/>
              <a:t>piattaforma</a:t>
            </a:r>
          </a:p>
          <a:p>
            <a:r>
              <a:rPr lang="it-IT" sz="3100" dirty="0" smtClean="0"/>
              <a:t>Lentezza </a:t>
            </a:r>
            <a:r>
              <a:rPr lang="it-IT" sz="3100" dirty="0"/>
              <a:t>di esecuzione nell’accesso alle risorse </a:t>
            </a:r>
            <a:r>
              <a:rPr lang="it-IT" sz="3100" dirty="0" smtClean="0"/>
              <a:t>locali</a:t>
            </a:r>
          </a:p>
          <a:p>
            <a:r>
              <a:rPr lang="it-IT" sz="3100" dirty="0" smtClean="0"/>
              <a:t>Alcuni bug presenti nel framework</a:t>
            </a:r>
          </a:p>
          <a:p>
            <a:pPr marL="109728" indent="0">
              <a:buNone/>
            </a:pPr>
            <a:r>
              <a:rPr lang="it-IT" sz="3100" dirty="0"/>
              <a:t> </a:t>
            </a:r>
            <a:r>
              <a:rPr lang="it-IT" sz="3100" dirty="0" smtClean="0"/>
              <a:t>  </a:t>
            </a:r>
            <a:r>
              <a:rPr lang="it-IT" sz="3100" b="1" dirty="0" smtClean="0"/>
              <a:t>Motivazione dell'utilizzo di </a:t>
            </a:r>
            <a:r>
              <a:rPr lang="it-IT" sz="3100" b="1" dirty="0" err="1" smtClean="0"/>
              <a:t>Titanium</a:t>
            </a:r>
            <a:endParaRPr lang="it-IT" sz="3100" b="1" dirty="0" smtClean="0"/>
          </a:p>
          <a:p>
            <a:r>
              <a:rPr lang="it-IT" sz="3100" dirty="0" smtClean="0"/>
              <a:t>Grande semplicità nella programmazione</a:t>
            </a:r>
            <a:endParaRPr lang="it-IT" sz="3100" dirty="0"/>
          </a:p>
          <a:p>
            <a:endParaRPr lang="it-IT" i="1" dirty="0" smtClean="0"/>
          </a:p>
          <a:p>
            <a:pPr marL="109728" indent="0">
              <a:buNone/>
            </a:pP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41" y="980728"/>
            <a:ext cx="1196752" cy="1196752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57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Google </a:t>
            </a:r>
            <a:r>
              <a:rPr lang="it-IT" dirty="0" err="1" smtClean="0"/>
              <a:t>Maps</a:t>
            </a:r>
            <a:r>
              <a:rPr lang="it-IT" dirty="0" smtClean="0"/>
              <a:t> API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 err="1"/>
              <a:t>Directions</a:t>
            </a:r>
            <a:r>
              <a:rPr lang="it-IT" dirty="0"/>
              <a:t> </a:t>
            </a:r>
            <a:r>
              <a:rPr lang="it-IT" dirty="0" smtClean="0"/>
              <a:t>API -&gt; </a:t>
            </a:r>
            <a:r>
              <a:rPr lang="it-IT" dirty="0"/>
              <a:t>2500 richieste massime in </a:t>
            </a:r>
            <a:r>
              <a:rPr lang="it-IT" dirty="0" smtClean="0"/>
              <a:t>24h (considerando un singolo dispositivo)</a:t>
            </a:r>
          </a:p>
          <a:p>
            <a:r>
              <a:rPr lang="it-IT" dirty="0" err="1"/>
              <a:t>Places</a:t>
            </a:r>
            <a:r>
              <a:rPr lang="it-IT" dirty="0"/>
              <a:t> </a:t>
            </a:r>
            <a:r>
              <a:rPr lang="it-IT" dirty="0" smtClean="0"/>
              <a:t>API -&gt; 100.000 richieste massime in 24h (considerando tutti i dispositivi che effettuano le richieste -&gt; presente nella richiesta un'API </a:t>
            </a:r>
            <a:r>
              <a:rPr lang="it-IT" dirty="0" err="1" smtClean="0"/>
              <a:t>key</a:t>
            </a:r>
            <a:r>
              <a:rPr lang="it-IT" dirty="0" smtClean="0"/>
              <a:t> condivisa da tutti i dispositivi)</a:t>
            </a:r>
          </a:p>
          <a:p>
            <a:pPr lvl="1"/>
            <a:r>
              <a:rPr lang="it-IT" dirty="0" err="1">
                <a:solidFill>
                  <a:schemeClr val="tx1"/>
                </a:solidFill>
              </a:rPr>
              <a:t>Place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Search</a:t>
            </a:r>
            <a:endParaRPr lang="it-IT" dirty="0" smtClean="0">
              <a:solidFill>
                <a:schemeClr val="tx1"/>
              </a:solidFill>
            </a:endParaRPr>
          </a:p>
          <a:p>
            <a:pPr lvl="1"/>
            <a:r>
              <a:rPr lang="it-IT" dirty="0" err="1">
                <a:solidFill>
                  <a:schemeClr val="tx1"/>
                </a:solidFill>
              </a:rPr>
              <a:t>Place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Details</a:t>
            </a:r>
            <a:endParaRPr lang="it-IT" dirty="0" smtClean="0">
              <a:solidFill>
                <a:schemeClr val="tx1"/>
              </a:solidFill>
            </a:endParaRPr>
          </a:p>
          <a:p>
            <a:pPr lvl="1"/>
            <a:r>
              <a:rPr lang="it-IT" dirty="0" err="1">
                <a:solidFill>
                  <a:schemeClr val="tx1"/>
                </a:solidFill>
              </a:rPr>
              <a:t>Place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Actions</a:t>
            </a:r>
            <a:endParaRPr lang="it-IT" dirty="0" smtClean="0">
              <a:solidFill>
                <a:schemeClr val="tx1"/>
              </a:solidFill>
            </a:endParaRPr>
          </a:p>
          <a:p>
            <a:pPr lvl="1"/>
            <a:r>
              <a:rPr lang="it-IT" dirty="0" err="1">
                <a:solidFill>
                  <a:schemeClr val="tx1"/>
                </a:solidFill>
              </a:rPr>
              <a:t>Place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Autocomplete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2222222" cy="634920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376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Motivazioni</a:t>
            </a:r>
            <a:endParaRPr lang="it-IT" dirty="0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71" y="2249488"/>
            <a:ext cx="6599258" cy="4324350"/>
          </a:xfrm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51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100" dirty="0" smtClean="0"/>
              <a:t>Importanza degli Open Data </a:t>
            </a:r>
            <a:r>
              <a:rPr lang="it-IT" sz="3100" dirty="0"/>
              <a:t>per avviare attività di mercato, </a:t>
            </a:r>
            <a:r>
              <a:rPr lang="it-IT" sz="3100" dirty="0" smtClean="0"/>
              <a:t>prendere decisioni </a:t>
            </a:r>
            <a:r>
              <a:rPr lang="it-IT" sz="3100" dirty="0"/>
              <a:t>migliori e identificare nuove opportunità </a:t>
            </a:r>
            <a:endParaRPr lang="it-IT" sz="3100" dirty="0" smtClean="0"/>
          </a:p>
          <a:p>
            <a:r>
              <a:rPr lang="it-IT" sz="3100" dirty="0" smtClean="0"/>
              <a:t>"</a:t>
            </a:r>
            <a:r>
              <a:rPr lang="it-IT" sz="3100" dirty="0" err="1" smtClean="0"/>
              <a:t>Route</a:t>
            </a:r>
            <a:r>
              <a:rPr lang="it-IT" sz="3100" dirty="0" smtClean="0"/>
              <a:t> Planner" possibile grazie alla presenza di Open Data relativi alla mobilità su Google </a:t>
            </a:r>
            <a:r>
              <a:rPr lang="it-IT" sz="3100" dirty="0" err="1" smtClean="0"/>
              <a:t>Maps</a:t>
            </a:r>
            <a:endParaRPr lang="it-IT" sz="3100" dirty="0" smtClean="0"/>
          </a:p>
          <a:p>
            <a:r>
              <a:rPr lang="it-IT" sz="3100" dirty="0" smtClean="0"/>
              <a:t>"</a:t>
            </a:r>
            <a:r>
              <a:rPr lang="it-IT" sz="3100" dirty="0" err="1" smtClean="0"/>
              <a:t>Route</a:t>
            </a:r>
            <a:r>
              <a:rPr lang="it-IT" sz="3100" dirty="0" smtClean="0"/>
              <a:t> Planner" vantaggiosa per i cittadini avendo a disposizione più Open Data</a:t>
            </a:r>
            <a:endParaRPr lang="it-IT" sz="3100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18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Sviluppi futuri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3200" dirty="0" smtClean="0"/>
              <a:t>Scelta mezzi preferiti</a:t>
            </a:r>
            <a:endParaRPr lang="it-IT" sz="3200" dirty="0"/>
          </a:p>
          <a:p>
            <a:r>
              <a:rPr lang="it-IT" sz="3200" dirty="0" smtClean="0"/>
              <a:t>Salvataggio destinazioni preferite</a:t>
            </a:r>
          </a:p>
          <a:p>
            <a:r>
              <a:rPr lang="it-IT" sz="3200" dirty="0" smtClean="0"/>
              <a:t>Opzione numero </a:t>
            </a:r>
            <a:r>
              <a:rPr lang="it-IT" sz="3200" dirty="0"/>
              <a:t>di cambi di mezzi di </a:t>
            </a:r>
            <a:r>
              <a:rPr lang="it-IT" sz="3200" dirty="0" smtClean="0"/>
              <a:t>trasporto</a:t>
            </a:r>
          </a:p>
          <a:p>
            <a:r>
              <a:rPr lang="it-IT" sz="3200" dirty="0" smtClean="0"/>
              <a:t>Costo economico del percorso</a:t>
            </a:r>
          </a:p>
          <a:p>
            <a:r>
              <a:rPr lang="it-IT" sz="3200" dirty="0"/>
              <a:t>Adattamento ad iOS </a:t>
            </a:r>
            <a:r>
              <a:rPr lang="it-IT" sz="3200" dirty="0" smtClean="0"/>
              <a:t>7</a:t>
            </a:r>
          </a:p>
          <a:p>
            <a:pPr marL="109728" indent="0">
              <a:buNone/>
            </a:pPr>
            <a:endParaRPr lang="it-IT" b="1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093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683568" y="2996952"/>
            <a:ext cx="7772400" cy="936104"/>
          </a:xfrm>
        </p:spPr>
        <p:txBody>
          <a:bodyPr/>
          <a:lstStyle/>
          <a:p>
            <a:pPr algn="ctr"/>
            <a:r>
              <a:rPr lang="it-IT" sz="55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per l'attenzione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463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Obiettivi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/>
              <a:t>M</a:t>
            </a:r>
            <a:r>
              <a:rPr lang="it-IT" dirty="0" smtClean="0"/>
              <a:t>igliorare la vita dei cittadini e la loro mobilità usando Google </a:t>
            </a:r>
            <a:r>
              <a:rPr lang="it-IT" dirty="0" err="1" smtClean="0"/>
              <a:t>Maps</a:t>
            </a:r>
            <a:r>
              <a:rPr lang="it-IT" dirty="0" smtClean="0"/>
              <a:t> ma fornendo delle funzionalità in più</a:t>
            </a:r>
          </a:p>
          <a:p>
            <a:pPr marL="624078" indent="-514350">
              <a:buFont typeface="+mj-lt"/>
              <a:buAutoNum type="arabicPeriod"/>
            </a:pPr>
            <a:r>
              <a:rPr lang="it-IT" dirty="0" smtClean="0"/>
              <a:t>Consentire l'utilizzo di una combinazione di mezzi di trasporto quali la bicicletta, i mezzi pubblici e l'automobile (autonoleggio) promuovendo di fatto la Green Economy</a:t>
            </a:r>
          </a:p>
          <a:p>
            <a:pPr marL="624078" indent="-514350">
              <a:buFont typeface="+mj-lt"/>
              <a:buAutoNum type="arabicPeriod"/>
            </a:pPr>
            <a:r>
              <a:rPr lang="it-IT" dirty="0" smtClean="0"/>
              <a:t>Dare la possibilità di impostare un tempo massimo di arrivo a destinazione</a:t>
            </a:r>
          </a:p>
          <a:p>
            <a:r>
              <a:rPr lang="it-IT" dirty="0" smtClean="0"/>
              <a:t>Per questo è stata </a:t>
            </a:r>
            <a:r>
              <a:rPr lang="it-IT" dirty="0"/>
              <a:t>realizzata un'applicazione per iPhone ("</a:t>
            </a:r>
            <a:r>
              <a:rPr lang="it-IT" dirty="0" err="1"/>
              <a:t>Route</a:t>
            </a:r>
            <a:r>
              <a:rPr lang="it-IT" dirty="0"/>
              <a:t> Planner</a:t>
            </a:r>
            <a:r>
              <a:rPr lang="it-IT" dirty="0" smtClean="0"/>
              <a:t>")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136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Dati Google </a:t>
            </a:r>
            <a:r>
              <a:rPr lang="it-IT" dirty="0" err="1" smtClean="0"/>
              <a:t>Maps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Modena</a:t>
            </a:r>
            <a:endParaRPr lang="it-IT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it-IT" dirty="0" smtClean="0"/>
              <a:t>Bologna</a:t>
            </a:r>
            <a:endParaRPr lang="it-IT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28327"/>
            <a:ext cx="4041775" cy="3846096"/>
          </a:xfrm>
        </p:spPr>
      </p:pic>
      <p:pic>
        <p:nvPicPr>
          <p:cNvPr id="11" name="Segnaposto contenuto 10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790" y="2708275"/>
            <a:ext cx="3990294" cy="3886200"/>
          </a:xfrm>
        </p:spPr>
      </p:pic>
      <p:sp>
        <p:nvSpPr>
          <p:cNvPr id="12" name="CasellaDiTesto 11"/>
          <p:cNvSpPr txBox="1"/>
          <p:nvPr/>
        </p:nvSpPr>
        <p:spPr>
          <a:xfrm>
            <a:off x="5436096" y="76162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Bus</a:t>
            </a:r>
            <a:endParaRPr lang="it-IT" dirty="0"/>
          </a:p>
        </p:txBody>
      </p:sp>
      <p:sp>
        <p:nvSpPr>
          <p:cNvPr id="13" name="Ovale 12"/>
          <p:cNvSpPr/>
          <p:nvPr/>
        </p:nvSpPr>
        <p:spPr>
          <a:xfrm>
            <a:off x="5076056" y="805354"/>
            <a:ext cx="288032" cy="288032"/>
          </a:xfrm>
          <a:prstGeom prst="ellipse">
            <a:avLst/>
          </a:prstGeom>
          <a:solidFill>
            <a:srgbClr val="F56B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5084440" y="1151469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5092824" y="1902430"/>
            <a:ext cx="288032" cy="288032"/>
          </a:xfrm>
          <a:prstGeom prst="ellipse">
            <a:avLst/>
          </a:prstGeom>
          <a:solidFill>
            <a:srgbClr val="07D71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5092824" y="1525245"/>
            <a:ext cx="288032" cy="288032"/>
          </a:xfrm>
          <a:prstGeom prst="ellipse">
            <a:avLst/>
          </a:prstGeom>
          <a:solidFill>
            <a:srgbClr val="B70C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5436096" y="112179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Treno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5430924" y="1491122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Autonoleggio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443466" y="1860454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Postazione taxi</a:t>
            </a:r>
            <a:endParaRPr lang="it-IT" dirty="0"/>
          </a:p>
        </p:txBody>
      </p:sp>
      <p:cxnSp>
        <p:nvCxnSpPr>
          <p:cNvPr id="23" name="Connettore 7 22"/>
          <p:cNvCxnSpPr/>
          <p:nvPr/>
        </p:nvCxnSpPr>
        <p:spPr>
          <a:xfrm rot="10800000" flipV="1">
            <a:off x="1331644" y="946288"/>
            <a:ext cx="3672407" cy="2626728"/>
          </a:xfrm>
          <a:prstGeom prst="curvedConnector3">
            <a:avLst>
              <a:gd name="adj1" fmla="val 103059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ttore 7 24"/>
          <p:cNvCxnSpPr/>
          <p:nvPr/>
        </p:nvCxnSpPr>
        <p:spPr>
          <a:xfrm rot="16200000" flipH="1">
            <a:off x="5664223" y="1222215"/>
            <a:ext cx="2856114" cy="2304259"/>
          </a:xfrm>
          <a:prstGeom prst="curvedConnector3">
            <a:avLst>
              <a:gd name="adj1" fmla="val -31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nettore 7 29"/>
          <p:cNvCxnSpPr/>
          <p:nvPr/>
        </p:nvCxnSpPr>
        <p:spPr>
          <a:xfrm rot="5400000">
            <a:off x="660926" y="1966198"/>
            <a:ext cx="5013839" cy="3672409"/>
          </a:xfrm>
          <a:prstGeom prst="curvedConnector3">
            <a:avLst>
              <a:gd name="adj1" fmla="val 6143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ttore 7 35"/>
          <p:cNvCxnSpPr/>
          <p:nvPr/>
        </p:nvCxnSpPr>
        <p:spPr>
          <a:xfrm rot="16200000" flipH="1">
            <a:off x="5170639" y="2443462"/>
            <a:ext cx="3922744" cy="1648732"/>
          </a:xfrm>
          <a:prstGeom prst="curvedConnector3">
            <a:avLst>
              <a:gd name="adj1" fmla="val 2547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ttore 7 44"/>
          <p:cNvCxnSpPr/>
          <p:nvPr/>
        </p:nvCxnSpPr>
        <p:spPr>
          <a:xfrm rot="10800000" flipV="1">
            <a:off x="2987824" y="1669260"/>
            <a:ext cx="2016226" cy="1903755"/>
          </a:xfrm>
          <a:prstGeom prst="curvedConnector3">
            <a:avLst>
              <a:gd name="adj1" fmla="val 100211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ttore 7 47"/>
          <p:cNvCxnSpPr/>
          <p:nvPr/>
        </p:nvCxnSpPr>
        <p:spPr>
          <a:xfrm rot="16200000" flipH="1">
            <a:off x="6539709" y="2228358"/>
            <a:ext cx="1321164" cy="216023"/>
          </a:xfrm>
          <a:prstGeom prst="curvedConnector3">
            <a:avLst>
              <a:gd name="adj1" fmla="val 1387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ttore 7 55"/>
          <p:cNvCxnSpPr/>
          <p:nvPr/>
        </p:nvCxnSpPr>
        <p:spPr>
          <a:xfrm rot="5400000">
            <a:off x="2979961" y="2124991"/>
            <a:ext cx="2103960" cy="1944218"/>
          </a:xfrm>
          <a:prstGeom prst="curvedConnector3">
            <a:avLst>
              <a:gd name="adj1" fmla="val 24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ttore 7 58"/>
          <p:cNvCxnSpPr>
            <a:stCxn id="19" idx="3"/>
          </p:cNvCxnSpPr>
          <p:nvPr/>
        </p:nvCxnSpPr>
        <p:spPr>
          <a:xfrm flipH="1">
            <a:off x="6974937" y="2045120"/>
            <a:ext cx="196887" cy="1815929"/>
          </a:xfrm>
          <a:prstGeom prst="curvedConnector4">
            <a:avLst>
              <a:gd name="adj1" fmla="val -11058"/>
              <a:gd name="adj2" fmla="val 55085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89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Open Data Emilia-Romagna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Modena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it-IT" dirty="0" smtClean="0"/>
              <a:t>Bologna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83" y="2708275"/>
            <a:ext cx="2189408" cy="3886200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233" y="2708275"/>
            <a:ext cx="2189408" cy="3886200"/>
          </a:xfrm>
        </p:spPr>
      </p:pic>
      <p:sp>
        <p:nvSpPr>
          <p:cNvPr id="9" name="CasellaDiTesto 8"/>
          <p:cNvSpPr txBox="1"/>
          <p:nvPr/>
        </p:nvSpPr>
        <p:spPr>
          <a:xfrm>
            <a:off x="3923928" y="3068960"/>
            <a:ext cx="1369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Colonnine</a:t>
            </a:r>
          </a:p>
          <a:p>
            <a:r>
              <a:rPr lang="it-IT" dirty="0" smtClean="0"/>
              <a:t>di ricarica</a:t>
            </a:r>
          </a:p>
          <a:p>
            <a:r>
              <a:rPr lang="it-IT" dirty="0" smtClean="0"/>
              <a:t>per i veicoli</a:t>
            </a:r>
          </a:p>
          <a:p>
            <a:r>
              <a:rPr lang="it-IT" dirty="0" smtClean="0"/>
              <a:t>elettrici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857404" y="4725144"/>
            <a:ext cx="1502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Postazioni di</a:t>
            </a:r>
          </a:p>
          <a:p>
            <a:r>
              <a:rPr lang="it-IT" dirty="0" smtClean="0"/>
              <a:t>bike </a:t>
            </a:r>
            <a:r>
              <a:rPr lang="it-IT" dirty="0" err="1" smtClean="0"/>
              <a:t>sharing</a:t>
            </a:r>
            <a:endParaRPr lang="it-IT" dirty="0"/>
          </a:p>
        </p:txBody>
      </p:sp>
      <p:cxnSp>
        <p:nvCxnSpPr>
          <p:cNvPr id="12" name="Connettore 7 11"/>
          <p:cNvCxnSpPr/>
          <p:nvPr/>
        </p:nvCxnSpPr>
        <p:spPr>
          <a:xfrm rot="10800000" flipV="1">
            <a:off x="3275856" y="3669124"/>
            <a:ext cx="581548" cy="263932"/>
          </a:xfrm>
          <a:prstGeom prst="curvedConnector3">
            <a:avLst>
              <a:gd name="adj1" fmla="val 55616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C:\Users\Daniele\AppData\Local\Microsoft\Windows\Temporary file Internet\Content.IE5\3N0M36D3\MC900432537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65" y="3764560"/>
            <a:ext cx="327690" cy="3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ttore 7 14"/>
          <p:cNvCxnSpPr/>
          <p:nvPr/>
        </p:nvCxnSpPr>
        <p:spPr>
          <a:xfrm>
            <a:off x="5359738" y="3669124"/>
            <a:ext cx="2020574" cy="600165"/>
          </a:xfrm>
          <a:prstGeom prst="curvedConnector3">
            <a:avLst>
              <a:gd name="adj1" fmla="val 99026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9" name="Picture 2" descr="C:\Users\Daniele\AppData\Local\Microsoft\Windows\Temporary file Internet\Content.IE5\3N0M36D3\MC900432537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53" y="4777324"/>
            <a:ext cx="327690" cy="3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nettore 7 19"/>
          <p:cNvCxnSpPr/>
          <p:nvPr/>
        </p:nvCxnSpPr>
        <p:spPr>
          <a:xfrm rot="10800000">
            <a:off x="2948165" y="4941169"/>
            <a:ext cx="909238" cy="107141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ttore 7 21"/>
          <p:cNvCxnSpPr/>
          <p:nvPr/>
        </p:nvCxnSpPr>
        <p:spPr>
          <a:xfrm flipV="1">
            <a:off x="5359738" y="4581128"/>
            <a:ext cx="652422" cy="45581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Segnaposto numero diapositiva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076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Algoritmo sviluppato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0" y="3068960"/>
            <a:ext cx="5168640" cy="2504556"/>
          </a:xfr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89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Algoritmo sviluppato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61" y="3068960"/>
            <a:ext cx="5168638" cy="2504556"/>
          </a:xfrm>
        </p:spPr>
      </p:pic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5436096" y="2249424"/>
            <a:ext cx="3250704" cy="3987887"/>
          </a:xfrm>
        </p:spPr>
        <p:txBody>
          <a:bodyPr>
            <a:normAutofit/>
          </a:bodyPr>
          <a:lstStyle/>
          <a:p>
            <a:pPr marL="566928" indent="-457200">
              <a:buFont typeface="+mj-lt"/>
              <a:buAutoNum type="arabicPeriod"/>
            </a:pPr>
            <a:r>
              <a:rPr lang="it-IT" dirty="0"/>
              <a:t>C</a:t>
            </a:r>
            <a:r>
              <a:rPr lang="it-IT" dirty="0" smtClean="0"/>
              <a:t>alcolo del percorso eseguito da Google </a:t>
            </a:r>
            <a:r>
              <a:rPr lang="it-IT" dirty="0" err="1" smtClean="0"/>
              <a:t>Maps</a:t>
            </a:r>
            <a:r>
              <a:rPr lang="it-IT" dirty="0"/>
              <a:t> fino alla destinazione per </a:t>
            </a:r>
            <a:r>
              <a:rPr lang="it-IT" dirty="0" smtClean="0"/>
              <a:t>avere un idea del tracciato da seguire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286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Algoritmo sviluppato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3" y="3068960"/>
            <a:ext cx="5201088" cy="2520280"/>
          </a:xfrm>
        </p:spPr>
      </p:pic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5436096" y="2249424"/>
            <a:ext cx="3250704" cy="4525963"/>
          </a:xfrm>
        </p:spPr>
        <p:txBody>
          <a:bodyPr>
            <a:normAutofit/>
          </a:bodyPr>
          <a:lstStyle/>
          <a:p>
            <a:pPr marL="566928" indent="-457200">
              <a:buFont typeface="+mj-lt"/>
              <a:buAutoNum type="arabicPeriod"/>
            </a:pPr>
            <a:r>
              <a:rPr lang="it-IT" dirty="0"/>
              <a:t>Calcolo del percorso eseguito da Google </a:t>
            </a:r>
            <a:r>
              <a:rPr lang="it-IT" dirty="0" err="1"/>
              <a:t>Maps</a:t>
            </a:r>
            <a:r>
              <a:rPr lang="it-IT" dirty="0"/>
              <a:t> fino alla destinazione per avere un idea del tracciato da seguire</a:t>
            </a:r>
          </a:p>
          <a:p>
            <a:pPr marL="566928" indent="-457200">
              <a:buFont typeface="+mj-lt"/>
              <a:buAutoNum type="arabicPeriod"/>
            </a:pPr>
            <a:r>
              <a:rPr lang="it-IT" dirty="0" smtClean="0"/>
              <a:t>Calcolo di un intorno proporzionale alla lunghezza del percorso per identificare i punti di interesse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297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Algoritmo sviluppato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68960"/>
            <a:ext cx="5201087" cy="2520279"/>
          </a:xfrm>
        </p:spPr>
      </p:pic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5436096" y="2249424"/>
            <a:ext cx="3250704" cy="4525963"/>
          </a:xfrm>
        </p:spPr>
        <p:txBody>
          <a:bodyPr>
            <a:normAutofit/>
          </a:bodyPr>
          <a:lstStyle/>
          <a:p>
            <a:pPr marL="566928" indent="-457200">
              <a:buFont typeface="+mj-lt"/>
              <a:buAutoNum type="arabicPeriod" startAt="3"/>
            </a:pPr>
            <a:r>
              <a:rPr lang="it-IT" dirty="0" smtClean="0"/>
              <a:t>Si ordinano in ordine crescente </a:t>
            </a:r>
            <a:r>
              <a:rPr lang="it-IT" dirty="0"/>
              <a:t>i punti di interesse trovati in base alla distanza dall’origine (dal più vicino al più lontano </a:t>
            </a:r>
            <a:r>
              <a:rPr lang="it-IT" dirty="0" smtClean="0"/>
              <a:t>dall'origine):</a:t>
            </a:r>
          </a:p>
          <a:p>
            <a:pPr marL="566928" indent="-457200">
              <a:buFont typeface="+mj-lt"/>
              <a:buAutoNum type="alphaLcParenR"/>
            </a:pPr>
            <a:r>
              <a:rPr lang="it-IT" dirty="0" smtClean="0"/>
              <a:t>fermata_bus1 (fb1);</a:t>
            </a:r>
          </a:p>
          <a:p>
            <a:pPr marL="566928" indent="-457200">
              <a:buFont typeface="+mj-lt"/>
              <a:buAutoNum type="alphaLcParenR"/>
            </a:pPr>
            <a:r>
              <a:rPr lang="it-IT" dirty="0" smtClean="0"/>
              <a:t>noleggio_bici1 (nb1);</a:t>
            </a:r>
          </a:p>
          <a:p>
            <a:pPr marL="566928" indent="-457200">
              <a:buFont typeface="+mj-lt"/>
              <a:buAutoNum type="alphaLcParenR"/>
            </a:pPr>
            <a:r>
              <a:rPr lang="it-IT" dirty="0" err="1" smtClean="0"/>
              <a:t>fermata_treno</a:t>
            </a:r>
            <a:r>
              <a:rPr lang="it-IT" dirty="0" smtClean="0"/>
              <a:t> (</a:t>
            </a:r>
            <a:r>
              <a:rPr lang="it-IT" dirty="0" err="1" smtClean="0"/>
              <a:t>ft</a:t>
            </a:r>
            <a:r>
              <a:rPr lang="it-IT" dirty="0" smtClean="0"/>
              <a:t>);</a:t>
            </a:r>
          </a:p>
          <a:p>
            <a:pPr marL="566928" indent="-457200">
              <a:buFont typeface="+mj-lt"/>
              <a:buAutoNum type="alphaLcParenR"/>
            </a:pPr>
            <a:r>
              <a:rPr lang="it-IT" dirty="0" smtClean="0"/>
              <a:t>fermata_bus2 (fb2);</a:t>
            </a:r>
          </a:p>
          <a:p>
            <a:pPr marL="566928" indent="-457200">
              <a:buFont typeface="+mj-lt"/>
              <a:buAutoNum type="alphaLcParenR"/>
            </a:pPr>
            <a:r>
              <a:rPr lang="it-IT" dirty="0" err="1" smtClean="0"/>
              <a:t>noleggio_auto</a:t>
            </a:r>
            <a:r>
              <a:rPr lang="it-IT" dirty="0" smtClean="0"/>
              <a:t> (</a:t>
            </a:r>
            <a:r>
              <a:rPr lang="it-IT" dirty="0" err="1" smtClean="0"/>
              <a:t>na</a:t>
            </a:r>
            <a:r>
              <a:rPr lang="it-IT" dirty="0" smtClean="0"/>
              <a:t>);</a:t>
            </a:r>
          </a:p>
          <a:p>
            <a:pPr marL="566928" indent="-457200">
              <a:buFont typeface="+mj-lt"/>
              <a:buAutoNum type="alphaLcParenR"/>
            </a:pPr>
            <a:r>
              <a:rPr lang="it-IT" dirty="0" smtClean="0"/>
              <a:t>noleggio_bici2 (nb2)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42D0F-5349-4BBF-A390-92E53CAD936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7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amonto">
  <a:themeElements>
    <a:clrScheme name="Tramont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Tramont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ramont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1657</TotalTime>
  <Words>1168</Words>
  <Application>Microsoft Office PowerPoint</Application>
  <PresentationFormat>Presentazione su schermo (4:3)</PresentationFormat>
  <Paragraphs>148</Paragraphs>
  <Slides>22</Slides>
  <Notes>8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Tramonto</vt:lpstr>
      <vt:lpstr>Progetto e sviluppo di un'applicazione mobile per il calcolo dei percorsi</vt:lpstr>
      <vt:lpstr>Motivazioni</vt:lpstr>
      <vt:lpstr>Obiettivi</vt:lpstr>
      <vt:lpstr>Dati Google Maps</vt:lpstr>
      <vt:lpstr>Open Data Emilia-Romagna</vt:lpstr>
      <vt:lpstr>Algoritmo sviluppato</vt:lpstr>
      <vt:lpstr>Algoritmo sviluppato</vt:lpstr>
      <vt:lpstr>Algoritmo sviluppato</vt:lpstr>
      <vt:lpstr>Algoritmo sviluppato</vt:lpstr>
      <vt:lpstr>Algoritmo sviluppato</vt:lpstr>
      <vt:lpstr>Algoritmo sviluppato</vt:lpstr>
      <vt:lpstr>Algoritmo sviluppato</vt:lpstr>
      <vt:lpstr>Algoritmo sviluppato</vt:lpstr>
      <vt:lpstr>Considerazioni algoritmo</vt:lpstr>
      <vt:lpstr>Esempio utilizzo "Route Planner"</vt:lpstr>
      <vt:lpstr>Strumenti utilizzati</vt:lpstr>
      <vt:lpstr>Titanium Appcelerator</vt:lpstr>
      <vt:lpstr>Titanium Appcelerator</vt:lpstr>
      <vt:lpstr>Google Maps API</vt:lpstr>
      <vt:lpstr>Conclusioni</vt:lpstr>
      <vt:lpstr>Sviluppi futuri</vt:lpstr>
      <vt:lpstr>Grazie per l'attenzione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e sviluppo di un'applicazione mobile per il calcolo dei percorsi</dc:title>
  <dc:creator>Daniele</dc:creator>
  <cp:lastModifiedBy>Daniele</cp:lastModifiedBy>
  <cp:revision>116</cp:revision>
  <dcterms:created xsi:type="dcterms:W3CDTF">2014-02-06T15:58:41Z</dcterms:created>
  <dcterms:modified xsi:type="dcterms:W3CDTF">2014-02-12T16:39:15Z</dcterms:modified>
</cp:coreProperties>
</file>