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0" r:id="rId1"/>
  </p:sldMasterIdLst>
  <p:sldIdLst>
    <p:sldId id="256" r:id="rId2"/>
    <p:sldId id="257" r:id="rId3"/>
    <p:sldId id="258" r:id="rId4"/>
    <p:sldId id="259" r:id="rId5"/>
    <p:sldId id="266" r:id="rId6"/>
    <p:sldId id="267" r:id="rId7"/>
    <p:sldId id="268" r:id="rId8"/>
    <p:sldId id="260" r:id="rId9"/>
    <p:sldId id="261" r:id="rId10"/>
    <p:sldId id="262" r:id="rId11"/>
    <p:sldId id="263" r:id="rId12"/>
    <p:sldId id="269" r:id="rId13"/>
    <p:sldId id="264" r:id="rId14"/>
    <p:sldId id="270" r:id="rId15"/>
    <p:sldId id="265" r:id="rId16"/>
    <p:sldId id="272" r:id="rId17"/>
    <p:sldId id="274" r:id="rId18"/>
    <p:sldId id="275" r:id="rId19"/>
    <p:sldId id="271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7" autoAdjust="0"/>
  </p:normalViewPr>
  <p:slideViewPr>
    <p:cSldViewPr>
      <p:cViewPr varScale="1">
        <p:scale>
          <a:sx n="71" d="100"/>
          <a:sy n="71" d="100"/>
        </p:scale>
        <p:origin x="-1050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ttangolo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ttangolo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ttangolo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ttangolo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ettangolo arrotondato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ettangolo arrotondato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ttangolo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tangolo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E7482076-DA0A-401F-8F8C-A41F5FDF4B58}" type="datetimeFigureOut">
              <a:rPr lang="it-IT" smtClean="0"/>
              <a:pPr/>
              <a:t>07/10/2009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C8D25B-9470-4842-88CB-9841C6053A5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2076-DA0A-401F-8F8C-A41F5FDF4B58}" type="datetimeFigureOut">
              <a:rPr lang="it-IT" smtClean="0"/>
              <a:pPr/>
              <a:t>07/10/2009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8D25B-9470-4842-88CB-9841C6053A5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2076-DA0A-401F-8F8C-A41F5FDF4B58}" type="datetimeFigureOut">
              <a:rPr lang="it-IT" smtClean="0"/>
              <a:pPr/>
              <a:t>07/10/2009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8D25B-9470-4842-88CB-9841C6053A5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2076-DA0A-401F-8F8C-A41F5FDF4B58}" type="datetimeFigureOut">
              <a:rPr lang="it-IT" smtClean="0"/>
              <a:pPr/>
              <a:t>07/10/2009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8D25B-9470-4842-88CB-9841C6053A5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2076-DA0A-401F-8F8C-A41F5FDF4B58}" type="datetimeFigureOut">
              <a:rPr lang="it-IT" smtClean="0"/>
              <a:pPr/>
              <a:t>07/10/2009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8D25B-9470-4842-88CB-9841C6053A5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2076-DA0A-401F-8F8C-A41F5FDF4B58}" type="datetimeFigureOut">
              <a:rPr lang="it-IT" smtClean="0"/>
              <a:pPr/>
              <a:t>07/10/2009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8D25B-9470-4842-88CB-9841C6053A5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6" name="Segnaposto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7482076-DA0A-401F-8F8C-A41F5FDF4B58}" type="datetimeFigureOut">
              <a:rPr lang="it-IT" smtClean="0"/>
              <a:pPr/>
              <a:t>07/10/2009</a:t>
            </a:fld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C8D25B-9470-4842-88CB-9841C6053A5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E7482076-DA0A-401F-8F8C-A41F5FDF4B58}" type="datetimeFigureOut">
              <a:rPr lang="it-IT" smtClean="0"/>
              <a:pPr/>
              <a:t>07/10/2009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C8D25B-9470-4842-88CB-9841C6053A5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2076-DA0A-401F-8F8C-A41F5FDF4B58}" type="datetimeFigureOut">
              <a:rPr lang="it-IT" smtClean="0"/>
              <a:pPr/>
              <a:t>07/10/2009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8D25B-9470-4842-88CB-9841C6053A5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2076-DA0A-401F-8F8C-A41F5FDF4B58}" type="datetimeFigureOut">
              <a:rPr lang="it-IT" smtClean="0"/>
              <a:pPr/>
              <a:t>07/10/2009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8D25B-9470-4842-88CB-9841C6053A5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2076-DA0A-401F-8F8C-A41F5FDF4B58}" type="datetimeFigureOut">
              <a:rPr lang="it-IT" smtClean="0"/>
              <a:pPr/>
              <a:t>07/10/2009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8D25B-9470-4842-88CB-9841C6053A5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ttangolo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ttangolo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ttangolo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tangolo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ettangolo arrotondato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ettangolo arrotondato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ttangolo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ttangolo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ttangolo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ttangolo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ttangolo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ttangolo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E7482076-DA0A-401F-8F8C-A41F5FDF4B58}" type="datetimeFigureOut">
              <a:rPr lang="it-IT" smtClean="0"/>
              <a:pPr/>
              <a:t>07/10/2009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C8D25B-9470-4842-88CB-9841C6053A5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00034" y="1857364"/>
            <a:ext cx="8458200" cy="1728797"/>
          </a:xfrm>
        </p:spPr>
        <p:txBody>
          <a:bodyPr>
            <a:noAutofit/>
          </a:bodyPr>
          <a:lstStyle/>
          <a:p>
            <a:pPr algn="ctr"/>
            <a:r>
              <a:rPr lang="it-IT" sz="3600" dirty="0" smtClean="0"/>
              <a:t>Progetto e Sviluppo di un’Applicazione per il Monitoraggio e l'Archiviazione di</a:t>
            </a:r>
            <a:br>
              <a:rPr lang="it-IT" sz="3600" dirty="0" smtClean="0"/>
            </a:br>
            <a:r>
              <a:rPr lang="it-IT" sz="3600" dirty="0" smtClean="0"/>
              <a:t>Dati di una Wireless </a:t>
            </a:r>
            <a:r>
              <a:rPr lang="it-IT" sz="3600" dirty="0" err="1" smtClean="0"/>
              <a:t>Sensor</a:t>
            </a:r>
            <a:r>
              <a:rPr lang="it-IT" sz="3600" dirty="0" smtClean="0"/>
              <a:t> Network</a:t>
            </a:r>
            <a:endParaRPr lang="it-IT" sz="3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286412" y="4357694"/>
            <a:ext cx="3857620" cy="85725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Tesi di Laurea di: </a:t>
            </a:r>
            <a:r>
              <a:rPr lang="it-IT" sz="2000" b="1" dirty="0" smtClean="0"/>
              <a:t>Izzo Andrea</a:t>
            </a:r>
          </a:p>
          <a:p>
            <a:endParaRPr lang="it-IT" sz="1800" dirty="0" smtClean="0"/>
          </a:p>
        </p:txBody>
      </p:sp>
      <p:sp>
        <p:nvSpPr>
          <p:cNvPr id="5" name="CasellaDiTesto 4"/>
          <p:cNvSpPr txBox="1"/>
          <p:nvPr/>
        </p:nvSpPr>
        <p:spPr>
          <a:xfrm>
            <a:off x="2428860" y="214290"/>
            <a:ext cx="4500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it-IT" b="1" dirty="0" smtClean="0">
                <a:solidFill>
                  <a:srgbClr val="FFFFFF"/>
                </a:solidFill>
                <a:ea typeface="Lucida Sans Unicode" charset="0"/>
                <a:cs typeface="Lucida Sans Unicode" charset="0"/>
              </a:rPr>
              <a:t>UNIVERSITÀ DEGLI STUDI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it-IT" b="1" dirty="0" err="1" smtClean="0">
                <a:solidFill>
                  <a:srgbClr val="FFFFFF"/>
                </a:solidFill>
                <a:ea typeface="Lucida Sans Unicode" charset="0"/>
                <a:cs typeface="Lucida Sans Unicode" charset="0"/>
              </a:rPr>
              <a:t>DI</a:t>
            </a:r>
            <a:r>
              <a:rPr lang="it-IT" b="1" dirty="0" smtClean="0">
                <a:solidFill>
                  <a:srgbClr val="FFFFFF"/>
                </a:solidFill>
                <a:ea typeface="Lucida Sans Unicode" charset="0"/>
                <a:cs typeface="Lucida Sans Unicode" charset="0"/>
              </a:rPr>
              <a:t> MODENA E REGGIO EMILIA</a:t>
            </a:r>
          </a:p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428728" y="928670"/>
            <a:ext cx="6429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it-IT" sz="1400" b="1" dirty="0" smtClean="0">
                <a:solidFill>
                  <a:srgbClr val="FFFFFF"/>
                </a:solidFill>
                <a:ea typeface="Lucida Sans Unicode" charset="0"/>
                <a:cs typeface="Lucida Sans Unicode" charset="0"/>
              </a:rPr>
              <a:t>Facoltà di Scienze Matematiche, Fisiche e Naturali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it-IT" sz="1400" b="1" dirty="0" smtClean="0">
                <a:solidFill>
                  <a:srgbClr val="FFFFFF"/>
                </a:solidFill>
                <a:ea typeface="Lucida Sans Unicode" charset="0"/>
                <a:cs typeface="Lucida Sans Unicode" charset="0"/>
              </a:rPr>
              <a:t>Corso di Laurea in Informatica</a:t>
            </a:r>
            <a:endParaRPr lang="it-IT" sz="1400" b="1" dirty="0">
              <a:solidFill>
                <a:srgbClr val="FFFFFF"/>
              </a:solidFill>
              <a:ea typeface="Lucida Sans Unicode" charset="0"/>
              <a:cs typeface="Lucida Sans Unicode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5214950"/>
            <a:ext cx="3714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2"/>
                </a:solidFill>
              </a:rPr>
              <a:t>Relatore:  </a:t>
            </a:r>
            <a:r>
              <a:rPr lang="it-IT" sz="1400" dirty="0" smtClean="0">
                <a:solidFill>
                  <a:schemeClr val="tx2"/>
                </a:solidFill>
              </a:rPr>
              <a:t>	        </a:t>
            </a:r>
            <a:r>
              <a:rPr lang="it-IT" sz="1400" b="1" dirty="0" smtClean="0">
                <a:solidFill>
                  <a:schemeClr val="tx2"/>
                </a:solidFill>
              </a:rPr>
              <a:t>Prof</a:t>
            </a:r>
            <a:r>
              <a:rPr lang="it-IT" sz="1400" b="1" dirty="0">
                <a:solidFill>
                  <a:schemeClr val="tx2"/>
                </a:solidFill>
              </a:rPr>
              <a:t>. Riccardo </a:t>
            </a:r>
            <a:r>
              <a:rPr lang="it-IT" sz="1400" b="1" dirty="0" err="1">
                <a:solidFill>
                  <a:schemeClr val="tx2"/>
                </a:solidFill>
              </a:rPr>
              <a:t>Martoglia</a:t>
            </a:r>
            <a:endParaRPr lang="it-IT" sz="1400" b="1" dirty="0">
              <a:solidFill>
                <a:schemeClr val="tx2"/>
              </a:solidFill>
            </a:endParaRPr>
          </a:p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0" y="5715016"/>
            <a:ext cx="4143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tx2"/>
                </a:solidFill>
              </a:rPr>
              <a:t>Correlatore:       </a:t>
            </a:r>
            <a:r>
              <a:rPr lang="it-IT" sz="1400" b="1" dirty="0" smtClean="0">
                <a:solidFill>
                  <a:schemeClr val="tx2"/>
                </a:solidFill>
              </a:rPr>
              <a:t>Dott. Fabio </a:t>
            </a:r>
            <a:r>
              <a:rPr lang="it-IT" sz="1400" b="1" dirty="0" err="1" smtClean="0">
                <a:solidFill>
                  <a:schemeClr val="tx2"/>
                </a:solidFill>
              </a:rPr>
              <a:t>Bertarelli</a:t>
            </a:r>
            <a:endParaRPr lang="it-IT" sz="1400" b="1" dirty="0">
              <a:solidFill>
                <a:schemeClr val="tx2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857488" y="6286520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2"/>
                </a:solidFill>
              </a:rPr>
              <a:t>Anno Accademico 2008/2009</a:t>
            </a:r>
            <a:endParaRPr lang="it-IT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8229600" cy="1066800"/>
          </a:xfrm>
        </p:spPr>
        <p:txBody>
          <a:bodyPr anchor="t"/>
          <a:lstStyle/>
          <a:p>
            <a:pPr algn="ctr"/>
            <a:r>
              <a:rPr lang="it-IT" dirty="0" smtClean="0"/>
              <a:t>Protocollo </a:t>
            </a:r>
            <a:r>
              <a:rPr lang="it-IT" dirty="0" err="1" smtClean="0"/>
              <a:t>SimpliciTI</a:t>
            </a:r>
            <a:endParaRPr lang="it-IT" dirty="0"/>
          </a:p>
        </p:txBody>
      </p:sp>
      <p:pic>
        <p:nvPicPr>
          <p:cNvPr id="4" name="Segnaposto contenuto 3" descr="simpliciti2.eps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500174"/>
            <a:ext cx="5001723" cy="4324350"/>
          </a:xfrm>
        </p:spPr>
      </p:pic>
      <p:sp>
        <p:nvSpPr>
          <p:cNvPr id="5" name="CasellaDiTesto 4"/>
          <p:cNvSpPr txBox="1"/>
          <p:nvPr/>
        </p:nvSpPr>
        <p:spPr>
          <a:xfrm>
            <a:off x="5214942" y="2428868"/>
            <a:ext cx="392905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it-IT" dirty="0" smtClean="0"/>
              <a:t> 3 </a:t>
            </a:r>
            <a:r>
              <a:rPr lang="it-IT" dirty="0" err="1" smtClean="0"/>
              <a:t>dispotivi</a:t>
            </a:r>
            <a:r>
              <a:rPr lang="it-IT" dirty="0" smtClean="0"/>
              <a:t> logici : </a:t>
            </a:r>
            <a:r>
              <a:rPr lang="it-IT" sz="1700" dirty="0" smtClean="0">
                <a:solidFill>
                  <a:srgbClr val="FF0000"/>
                </a:solidFill>
              </a:rPr>
              <a:t>Access Point</a:t>
            </a:r>
            <a:r>
              <a:rPr lang="it-IT" sz="1700" dirty="0" smtClean="0"/>
              <a:t>, </a:t>
            </a:r>
            <a:r>
              <a:rPr lang="it-IT" sz="1700" dirty="0" smtClean="0">
                <a:solidFill>
                  <a:srgbClr val="FF0000"/>
                </a:solidFill>
              </a:rPr>
              <a:t>End</a:t>
            </a:r>
          </a:p>
          <a:p>
            <a:r>
              <a:rPr lang="it-IT" sz="1700" dirty="0" smtClean="0">
                <a:solidFill>
                  <a:srgbClr val="FF0000"/>
                </a:solidFill>
              </a:rPr>
              <a:t> </a:t>
            </a:r>
            <a:r>
              <a:rPr lang="it-IT" sz="1700" dirty="0" smtClean="0">
                <a:solidFill>
                  <a:srgbClr val="FF0000"/>
                </a:solidFill>
              </a:rPr>
              <a:t> </a:t>
            </a:r>
            <a:r>
              <a:rPr lang="it-IT" sz="1700" dirty="0" smtClean="0">
                <a:solidFill>
                  <a:srgbClr val="FF0000"/>
                </a:solidFill>
              </a:rPr>
              <a:t> </a:t>
            </a:r>
            <a:r>
              <a:rPr lang="it-IT" sz="1700" dirty="0" err="1" smtClean="0">
                <a:solidFill>
                  <a:srgbClr val="FF0000"/>
                </a:solidFill>
              </a:rPr>
              <a:t>Device</a:t>
            </a:r>
            <a:r>
              <a:rPr lang="it-IT" sz="1700" dirty="0" smtClean="0"/>
              <a:t> </a:t>
            </a:r>
            <a:r>
              <a:rPr lang="it-IT" sz="1700" dirty="0" smtClean="0"/>
              <a:t>e </a:t>
            </a:r>
            <a:r>
              <a:rPr lang="it-IT" sz="1700" dirty="0" err="1" smtClean="0">
                <a:solidFill>
                  <a:srgbClr val="FF0000"/>
                </a:solidFill>
              </a:rPr>
              <a:t>Range</a:t>
            </a:r>
            <a:r>
              <a:rPr lang="it-IT" sz="1700" dirty="0" smtClean="0">
                <a:solidFill>
                  <a:srgbClr val="FF0000"/>
                </a:solidFill>
              </a:rPr>
              <a:t> </a:t>
            </a:r>
            <a:r>
              <a:rPr lang="it-IT" sz="1700" dirty="0" err="1" smtClean="0">
                <a:solidFill>
                  <a:srgbClr val="FF0000"/>
                </a:solidFill>
              </a:rPr>
              <a:t>Extender</a:t>
            </a:r>
            <a:endParaRPr lang="it-IT" sz="1700" dirty="0" smtClean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it-IT" dirty="0" smtClean="0"/>
              <a:t> tipologia di rete a </a:t>
            </a:r>
            <a:r>
              <a:rPr lang="it-IT" dirty="0" smtClean="0">
                <a:solidFill>
                  <a:srgbClr val="FF0000"/>
                </a:solidFill>
              </a:rPr>
              <a:t>stella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it-IT" dirty="0" smtClean="0"/>
              <a:t> invio costante dei dati da </a:t>
            </a:r>
            <a:r>
              <a:rPr lang="it-IT" dirty="0" smtClean="0">
                <a:solidFill>
                  <a:srgbClr val="FF0000"/>
                </a:solidFill>
              </a:rPr>
              <a:t>ED</a:t>
            </a:r>
            <a:r>
              <a:rPr lang="it-IT" dirty="0" smtClean="0"/>
              <a:t>-&gt;</a:t>
            </a:r>
            <a:r>
              <a:rPr lang="it-IT" dirty="0" smtClean="0">
                <a:solidFill>
                  <a:srgbClr val="FF0000"/>
                </a:solidFill>
              </a:rPr>
              <a:t>AP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14910" y="1928802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 protocollo di rete </a:t>
            </a:r>
            <a:r>
              <a:rPr lang="it-IT" dirty="0" smtClean="0">
                <a:solidFill>
                  <a:srgbClr val="FF0000"/>
                </a:solidFill>
              </a:rPr>
              <a:t>open source</a:t>
            </a:r>
          </a:p>
          <a:p>
            <a:r>
              <a:rPr lang="it-IT" dirty="0" smtClean="0"/>
              <a:t>   sviluppato da Texas </a:t>
            </a:r>
            <a:r>
              <a:rPr lang="it-IT" dirty="0" err="1" smtClean="0"/>
              <a:t>Instruments</a:t>
            </a:r>
            <a:endParaRPr lang="it-IT" dirty="0"/>
          </a:p>
        </p:txBody>
      </p:sp>
      <p:pic>
        <p:nvPicPr>
          <p:cNvPr id="7" name="Immagine 6" descr="simplicitilog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612" y="4357694"/>
            <a:ext cx="6223393" cy="228601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sellaDiTesto 7"/>
          <p:cNvSpPr txBox="1"/>
          <p:nvPr/>
        </p:nvSpPr>
        <p:spPr>
          <a:xfrm>
            <a:off x="214282" y="6143644"/>
            <a:ext cx="228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architettura</a:t>
            </a:r>
            <a:endParaRPr lang="it-IT" sz="2800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Struttura6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857232"/>
            <a:ext cx="8591721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066800"/>
          </a:xfrm>
        </p:spPr>
        <p:txBody>
          <a:bodyPr anchor="t"/>
          <a:lstStyle/>
          <a:p>
            <a:pPr algn="ctr"/>
            <a:r>
              <a:rPr lang="it-IT" dirty="0" smtClean="0"/>
              <a:t>Struttura</a:t>
            </a:r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785786" y="2143116"/>
            <a:ext cx="1571636" cy="1357322"/>
          </a:xfrm>
          <a:prstGeom prst="rect">
            <a:avLst/>
          </a:prstGeom>
          <a:solidFill>
            <a:schemeClr val="accent2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066800"/>
          </a:xfrm>
        </p:spPr>
        <p:txBody>
          <a:bodyPr anchor="t"/>
          <a:lstStyle/>
          <a:p>
            <a:pPr algn="ctr"/>
            <a:r>
              <a:rPr lang="it-IT" dirty="0" smtClean="0"/>
              <a:t>Database</a:t>
            </a:r>
            <a:endParaRPr lang="it-IT" dirty="0"/>
          </a:p>
        </p:txBody>
      </p:sp>
      <p:pic>
        <p:nvPicPr>
          <p:cNvPr id="4" name="Segnaposto contenuto 3" descr="Strutturadb1.eps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1643050"/>
            <a:ext cx="2178291" cy="3357586"/>
          </a:xfrm>
        </p:spPr>
      </p:pic>
      <p:pic>
        <p:nvPicPr>
          <p:cNvPr id="6" name="Immagine 5" descr="sensdb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25365" y="1428736"/>
            <a:ext cx="6104353" cy="3864859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357158" y="2285992"/>
            <a:ext cx="1928826" cy="1143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357158" y="3286124"/>
            <a:ext cx="2143140" cy="1143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9" name="Immagine 8" descr="archiviodb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488" y="1428736"/>
            <a:ext cx="6050565" cy="378621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42910" y="5643578"/>
            <a:ext cx="757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 smtClean="0"/>
              <a:t>SENS (</a:t>
            </a:r>
            <a:r>
              <a:rPr lang="it-IT" sz="2400" i="1" dirty="0" err="1" smtClean="0"/>
              <a:t>address</a:t>
            </a:r>
            <a:r>
              <a:rPr lang="it-IT" sz="2400" i="1" dirty="0" smtClean="0"/>
              <a:t>, temperatura, batteria, segnale, data)</a:t>
            </a:r>
            <a:endParaRPr lang="it-IT" sz="2400" i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42910" y="5643578"/>
            <a:ext cx="7786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i="1" dirty="0" smtClean="0"/>
              <a:t>ARCHIVIO (</a:t>
            </a:r>
            <a:r>
              <a:rPr lang="it-IT" sz="2200" i="1" dirty="0" err="1" smtClean="0"/>
              <a:t>address</a:t>
            </a:r>
            <a:r>
              <a:rPr lang="it-IT" sz="2200" i="1" dirty="0" smtClean="0"/>
              <a:t>, temperatura, batteria, segnale, data)</a:t>
            </a:r>
            <a:endParaRPr lang="it-IT" sz="2200" i="1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1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Struttura6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857232"/>
            <a:ext cx="8591721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066800"/>
          </a:xfrm>
        </p:spPr>
        <p:txBody>
          <a:bodyPr anchor="t"/>
          <a:lstStyle/>
          <a:p>
            <a:pPr algn="ctr"/>
            <a:r>
              <a:rPr lang="it-IT" dirty="0" smtClean="0"/>
              <a:t>Struttura</a:t>
            </a:r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2428860" y="1857364"/>
            <a:ext cx="1714512" cy="1643074"/>
          </a:xfrm>
          <a:prstGeom prst="rect">
            <a:avLst/>
          </a:prstGeom>
          <a:solidFill>
            <a:schemeClr val="accent2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sellaDiTesto 26"/>
          <p:cNvSpPr txBox="1"/>
          <p:nvPr/>
        </p:nvSpPr>
        <p:spPr>
          <a:xfrm>
            <a:off x="5214942" y="1643050"/>
            <a:ext cx="39290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1600" dirty="0" smtClean="0"/>
              <a:t> Scritto in linguaggio C++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1600" dirty="0" smtClean="0"/>
              <a:t> Utilizza API </a:t>
            </a:r>
            <a:r>
              <a:rPr lang="it-IT" sz="1600" dirty="0" err="1" smtClean="0"/>
              <a:t>Sqlite</a:t>
            </a:r>
            <a:endParaRPr lang="it-IT" sz="16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1600" dirty="0" smtClean="0"/>
              <a:t> Ricezione dati dall’AP attraverso </a:t>
            </a:r>
          </a:p>
          <a:p>
            <a:pPr>
              <a:lnSpc>
                <a:spcPct val="150000"/>
              </a:lnSpc>
            </a:pPr>
            <a:r>
              <a:rPr lang="it-IT" sz="1600" dirty="0" smtClean="0"/>
              <a:t>   la porta COM virtuale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1600" dirty="0" smtClean="0"/>
              <a:t> Basato su un ciclo infinito </a:t>
            </a:r>
            <a:r>
              <a:rPr lang="it-IT" sz="1600" dirty="0" err="1" smtClean="0"/>
              <a:t>while</a:t>
            </a:r>
            <a:r>
              <a:rPr lang="it-IT" sz="1600" dirty="0" smtClean="0"/>
              <a:t>(TRUE)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1600" dirty="0" smtClean="0"/>
              <a:t> Memorizzazione parametri nel DB</a:t>
            </a:r>
          </a:p>
          <a:p>
            <a:endParaRPr lang="it-IT" sz="160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066800"/>
          </a:xfrm>
        </p:spPr>
        <p:txBody>
          <a:bodyPr anchor="t"/>
          <a:lstStyle/>
          <a:p>
            <a:pPr algn="ctr"/>
            <a:r>
              <a:rPr lang="it-IT" dirty="0" err="1" smtClean="0"/>
              <a:t>Wrapperdb</a:t>
            </a:r>
            <a:endParaRPr lang="it-IT" dirty="0"/>
          </a:p>
        </p:txBody>
      </p:sp>
      <p:pic>
        <p:nvPicPr>
          <p:cNvPr id="7" name="Segnaposto contenuto 6" descr="cpp1.eps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1357298"/>
            <a:ext cx="2357454" cy="5144711"/>
          </a:xfrm>
        </p:spPr>
      </p:pic>
      <p:sp>
        <p:nvSpPr>
          <p:cNvPr id="12" name="CasellaDiTesto 11"/>
          <p:cNvSpPr txBox="1"/>
          <p:nvPr/>
        </p:nvSpPr>
        <p:spPr>
          <a:xfrm>
            <a:off x="285720" y="2571744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Ricevuto byte $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285852" y="2928934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si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285852" y="5786454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si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1714480" y="5357826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no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714480" y="2500306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no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214282" y="5429264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Passati 86400 sec</a:t>
            </a:r>
            <a:endParaRPr lang="it-IT" sz="1200" dirty="0"/>
          </a:p>
        </p:txBody>
      </p:sp>
      <p:sp>
        <p:nvSpPr>
          <p:cNvPr id="18" name="Rettangolo 17"/>
          <p:cNvSpPr/>
          <p:nvPr/>
        </p:nvSpPr>
        <p:spPr>
          <a:xfrm>
            <a:off x="785786" y="1928802"/>
            <a:ext cx="1643074" cy="571504"/>
          </a:xfrm>
          <a:prstGeom prst="rect">
            <a:avLst/>
          </a:prstGeom>
          <a:solidFill>
            <a:schemeClr val="accent2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714348" y="3143248"/>
            <a:ext cx="1714512" cy="428628"/>
          </a:xfrm>
          <a:prstGeom prst="rect">
            <a:avLst/>
          </a:prstGeom>
          <a:solidFill>
            <a:schemeClr val="accent2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9" name="Immagine 8" descr="cpp3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579" y="3286124"/>
            <a:ext cx="2286173" cy="1534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 descr="cpp2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20729" y="2714620"/>
            <a:ext cx="2551337" cy="1374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ttangolo 19"/>
          <p:cNvSpPr/>
          <p:nvPr/>
        </p:nvSpPr>
        <p:spPr>
          <a:xfrm>
            <a:off x="785786" y="3714752"/>
            <a:ext cx="1571636" cy="500066"/>
          </a:xfrm>
          <a:prstGeom prst="rect">
            <a:avLst/>
          </a:prstGeom>
          <a:solidFill>
            <a:schemeClr val="accent2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714348" y="4286256"/>
            <a:ext cx="1785950" cy="500066"/>
          </a:xfrm>
          <a:prstGeom prst="rect">
            <a:avLst/>
          </a:prstGeom>
          <a:solidFill>
            <a:schemeClr val="accent2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785786" y="4929198"/>
            <a:ext cx="1643074" cy="428628"/>
          </a:xfrm>
          <a:prstGeom prst="rect">
            <a:avLst/>
          </a:prstGeom>
          <a:solidFill>
            <a:schemeClr val="accent2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785786" y="6072206"/>
            <a:ext cx="1571636" cy="428628"/>
          </a:xfrm>
          <a:prstGeom prst="rect">
            <a:avLst/>
          </a:prstGeom>
          <a:solidFill>
            <a:schemeClr val="accent2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25" name="Immagine 24" descr="cpp4.ep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71736" y="3929066"/>
            <a:ext cx="3465117" cy="1121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magine 25" descr="cpp6.eps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00298" y="4643446"/>
            <a:ext cx="2209478" cy="1175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CasellaDiTesto 29"/>
          <p:cNvSpPr txBox="1"/>
          <p:nvPr/>
        </p:nvSpPr>
        <p:spPr>
          <a:xfrm>
            <a:off x="6000760" y="628652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* </a:t>
            </a:r>
            <a:r>
              <a:rPr lang="it-IT" sz="1600" dirty="0" smtClean="0"/>
              <a:t>media dei valori</a:t>
            </a:r>
            <a:endParaRPr lang="it-IT" dirty="0"/>
          </a:p>
        </p:txBody>
      </p:sp>
      <p:sp>
        <p:nvSpPr>
          <p:cNvPr id="31" name="Rettangolo 30"/>
          <p:cNvSpPr/>
          <p:nvPr/>
        </p:nvSpPr>
        <p:spPr>
          <a:xfrm>
            <a:off x="785786" y="1928802"/>
            <a:ext cx="1643074" cy="571504"/>
          </a:xfrm>
          <a:prstGeom prst="rect">
            <a:avLst/>
          </a:prstGeom>
          <a:solidFill>
            <a:schemeClr val="accent2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28" name="Immagine 27" descr="cpp5.eps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9524" y="5072074"/>
            <a:ext cx="3409798" cy="171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2" grpId="0"/>
      <p:bldP spid="13" grpId="0"/>
      <p:bldP spid="15" grpId="0"/>
      <p:bldP spid="16" grpId="0"/>
      <p:bldP spid="14" grpId="0"/>
      <p:bldP spid="17" grpId="0"/>
      <p:bldP spid="18" grpId="1" animBg="1"/>
      <p:bldP spid="19" grpId="0" animBg="1"/>
      <p:bldP spid="20" grpId="0" animBg="1"/>
      <p:bldP spid="21" grpId="0" animBg="1"/>
      <p:bldP spid="22" grpId="0" animBg="1"/>
      <p:bldP spid="23" grpId="0" animBg="1"/>
      <p:bldP spid="30" grpId="0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Struttura6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857232"/>
            <a:ext cx="8591721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066800"/>
          </a:xfrm>
        </p:spPr>
        <p:txBody>
          <a:bodyPr anchor="t"/>
          <a:lstStyle/>
          <a:p>
            <a:pPr algn="ctr"/>
            <a:r>
              <a:rPr lang="it-IT" dirty="0" smtClean="0"/>
              <a:t>Struttura</a:t>
            </a:r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1785918" y="3500438"/>
            <a:ext cx="3786214" cy="3000396"/>
          </a:xfrm>
          <a:prstGeom prst="rect">
            <a:avLst/>
          </a:prstGeom>
          <a:solidFill>
            <a:schemeClr val="accent2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066800"/>
          </a:xfrm>
        </p:spPr>
        <p:txBody>
          <a:bodyPr anchor="t"/>
          <a:lstStyle/>
          <a:p>
            <a:pPr algn="ctr"/>
            <a:r>
              <a:rPr lang="it-IT" dirty="0" smtClean="0"/>
              <a:t>Interfaccia Web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1571612"/>
            <a:ext cx="5000660" cy="1785950"/>
          </a:xfrm>
        </p:spPr>
        <p:txBody>
          <a:bodyPr>
            <a:normAutofit/>
          </a:bodyPr>
          <a:lstStyle/>
          <a:p>
            <a:r>
              <a:rPr lang="it-IT" sz="2400" dirty="0" smtClean="0"/>
              <a:t>PHP 5 (</a:t>
            </a:r>
            <a:r>
              <a:rPr lang="it-IT" sz="1600" dirty="0" smtClean="0"/>
              <a:t>esteso alle librerie SQLite3 e PDO</a:t>
            </a:r>
            <a:r>
              <a:rPr lang="it-IT" sz="2400" dirty="0" smtClean="0"/>
              <a:t>)</a:t>
            </a:r>
          </a:p>
          <a:p>
            <a:r>
              <a:rPr lang="it-IT" sz="2400" dirty="0" smtClean="0"/>
              <a:t>HTML</a:t>
            </a:r>
          </a:p>
          <a:p>
            <a:r>
              <a:rPr lang="it-IT" sz="2400" dirty="0" smtClean="0"/>
              <a:t>CSS</a:t>
            </a:r>
          </a:p>
          <a:p>
            <a:r>
              <a:rPr lang="it-IT" sz="2400" dirty="0" smtClean="0"/>
              <a:t>PDO (</a:t>
            </a:r>
            <a:r>
              <a:rPr lang="it-IT" sz="1600" b="1" dirty="0" smtClean="0"/>
              <a:t>P</a:t>
            </a:r>
            <a:r>
              <a:rPr lang="it-IT" sz="1600" dirty="0" smtClean="0"/>
              <a:t>HP </a:t>
            </a:r>
            <a:r>
              <a:rPr lang="it-IT" sz="1600" b="1" dirty="0" smtClean="0"/>
              <a:t>D</a:t>
            </a:r>
            <a:r>
              <a:rPr lang="it-IT" sz="1600" dirty="0" smtClean="0"/>
              <a:t>ata </a:t>
            </a:r>
            <a:r>
              <a:rPr lang="it-IT" sz="1600" b="1" dirty="0" err="1" smtClean="0"/>
              <a:t>O</a:t>
            </a:r>
            <a:r>
              <a:rPr lang="it-IT" sz="1600" dirty="0" err="1" smtClean="0"/>
              <a:t>bjects</a:t>
            </a:r>
            <a:r>
              <a:rPr lang="it-IT" sz="2400" dirty="0" smtClean="0"/>
              <a:t>)</a:t>
            </a:r>
            <a:endParaRPr lang="it-IT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785918" y="3786190"/>
            <a:ext cx="43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 smtClean="0"/>
              <a:t>SensiNet.php</a:t>
            </a:r>
            <a:endParaRPr lang="it-IT" i="1" dirty="0"/>
          </a:p>
        </p:txBody>
      </p:sp>
      <p:pic>
        <p:nvPicPr>
          <p:cNvPr id="9" name="Immagine 8" descr="sensi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2643182"/>
            <a:ext cx="5143504" cy="3167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9" descr="iconaphp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3500438"/>
            <a:ext cx="903264" cy="105514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28596" y="4572008"/>
            <a:ext cx="307180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 smtClean="0">
                <a:solidFill>
                  <a:schemeClr val="accent2"/>
                </a:solidFill>
              </a:rPr>
              <a:t> </a:t>
            </a:r>
            <a:r>
              <a:rPr lang="it-IT" dirty="0" err="1" smtClean="0">
                <a:solidFill>
                  <a:schemeClr val="accent2"/>
                </a:solidFill>
              </a:rPr>
              <a:t>monitoring</a:t>
            </a:r>
            <a:r>
              <a:rPr lang="it-IT" dirty="0" smtClean="0">
                <a:solidFill>
                  <a:schemeClr val="accent2"/>
                </a:solidFill>
              </a:rPr>
              <a:t> in tempo reale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 smtClean="0">
                <a:solidFill>
                  <a:schemeClr val="accent2"/>
                </a:solidFill>
              </a:rPr>
              <a:t> </a:t>
            </a:r>
            <a:r>
              <a:rPr lang="it-IT" dirty="0" err="1" smtClean="0">
                <a:solidFill>
                  <a:schemeClr val="accent2"/>
                </a:solidFill>
              </a:rPr>
              <a:t>refresh</a:t>
            </a:r>
            <a:r>
              <a:rPr lang="it-IT" dirty="0" smtClean="0">
                <a:solidFill>
                  <a:schemeClr val="accent2"/>
                </a:solidFill>
              </a:rPr>
              <a:t> ogni secondo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 smtClean="0">
                <a:solidFill>
                  <a:schemeClr val="accent2"/>
                </a:solidFill>
              </a:rPr>
              <a:t> utilizza la tabella “</a:t>
            </a:r>
            <a:r>
              <a:rPr lang="it-IT" i="1" dirty="0" err="1" smtClean="0">
                <a:solidFill>
                  <a:schemeClr val="accent2"/>
                </a:solidFill>
              </a:rPr>
              <a:t>sens</a:t>
            </a:r>
            <a:r>
              <a:rPr lang="it-IT" dirty="0" smtClean="0">
                <a:solidFill>
                  <a:schemeClr val="accent2"/>
                </a:solidFill>
              </a:rPr>
              <a:t>”</a:t>
            </a:r>
            <a:endParaRPr lang="it-IT" dirty="0">
              <a:solidFill>
                <a:schemeClr val="accent2"/>
              </a:solidFill>
            </a:endParaRPr>
          </a:p>
        </p:txBody>
      </p:sp>
      <p:pic>
        <p:nvPicPr>
          <p:cNvPr id="12" name="Immagine 11" descr="iconaphp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3500438"/>
            <a:ext cx="903264" cy="105514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571604" y="3786190"/>
            <a:ext cx="43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SensiNet_rep.php</a:t>
            </a:r>
            <a:endParaRPr lang="it-IT" i="1" dirty="0"/>
          </a:p>
        </p:txBody>
      </p:sp>
      <p:pic>
        <p:nvPicPr>
          <p:cNvPr id="15" name="Immagine 14" descr="sensirep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4744" y="2643182"/>
            <a:ext cx="5143535" cy="3157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asellaDiTesto 15"/>
          <p:cNvSpPr txBox="1"/>
          <p:nvPr/>
        </p:nvSpPr>
        <p:spPr>
          <a:xfrm>
            <a:off x="428596" y="4643446"/>
            <a:ext cx="292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accent2"/>
                </a:solidFill>
              </a:rPr>
              <a:t> Visualizzazione archivio </a:t>
            </a:r>
          </a:p>
          <a:p>
            <a:r>
              <a:rPr lang="it-IT" dirty="0" smtClean="0">
                <a:solidFill>
                  <a:schemeClr val="accent2"/>
                </a:solidFill>
              </a:rPr>
              <a:t>   storico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accent2"/>
                </a:solidFill>
              </a:rPr>
              <a:t> utilizza la tabella </a:t>
            </a:r>
          </a:p>
          <a:p>
            <a:r>
              <a:rPr lang="it-IT" dirty="0" smtClean="0">
                <a:solidFill>
                  <a:schemeClr val="accent2"/>
                </a:solidFill>
              </a:rPr>
              <a:t>  “</a:t>
            </a:r>
            <a:r>
              <a:rPr lang="it-IT" i="1" dirty="0" smtClean="0">
                <a:solidFill>
                  <a:schemeClr val="accent2"/>
                </a:solidFill>
              </a:rPr>
              <a:t>archivio</a:t>
            </a:r>
            <a:r>
              <a:rPr lang="it-IT" dirty="0" smtClean="0">
                <a:solidFill>
                  <a:schemeClr val="accent2"/>
                </a:solidFill>
              </a:rPr>
              <a:t>”</a:t>
            </a:r>
            <a:endParaRPr lang="it-IT" dirty="0">
              <a:solidFill>
                <a:schemeClr val="accent2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1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066800"/>
          </a:xfrm>
        </p:spPr>
        <p:txBody>
          <a:bodyPr anchor="t"/>
          <a:lstStyle/>
          <a:p>
            <a:pPr algn="ctr"/>
            <a:r>
              <a:rPr lang="it-IT" dirty="0" smtClean="0"/>
              <a:t>Analisi performance applicazione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53663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Confronto velocità di </a:t>
            </a:r>
            <a:r>
              <a:rPr lang="it-IT" sz="2000" dirty="0" err="1" smtClean="0"/>
              <a:t>Sqlite</a:t>
            </a:r>
            <a:r>
              <a:rPr lang="it-IT" sz="2000" dirty="0" smtClean="0"/>
              <a:t> con </a:t>
            </a:r>
            <a:r>
              <a:rPr lang="it-IT" sz="2000" dirty="0" err="1" smtClean="0"/>
              <a:t>MySql</a:t>
            </a:r>
            <a:r>
              <a:rPr lang="it-IT" sz="2000" dirty="0" smtClean="0"/>
              <a:t> e </a:t>
            </a:r>
            <a:r>
              <a:rPr lang="it-IT" sz="2000" dirty="0" err="1" smtClean="0"/>
              <a:t>PostgreSql</a:t>
            </a:r>
            <a:r>
              <a:rPr lang="it-IT" sz="2000" dirty="0" smtClean="0"/>
              <a:t>  </a:t>
            </a:r>
            <a:endParaRPr lang="it-IT" sz="2000" dirty="0"/>
          </a:p>
        </p:txBody>
      </p:sp>
      <p:pic>
        <p:nvPicPr>
          <p:cNvPr id="4" name="Immagine 3" descr="tabella_differenz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2214554"/>
            <a:ext cx="6786578" cy="3373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egnaposto contenuto 2"/>
          <p:cNvSpPr txBox="1">
            <a:spLocks/>
          </p:cNvSpPr>
          <p:nvPr/>
        </p:nvSpPr>
        <p:spPr>
          <a:xfrm>
            <a:off x="428596" y="2392300"/>
            <a:ext cx="8229600" cy="2679774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Analisi</a:t>
            </a:r>
            <a:r>
              <a:rPr kumimoji="0" lang="it-IT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spazio su disco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endParaRPr kumimoji="0" lang="it-IT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q"/>
            </a:pPr>
            <a:r>
              <a:rPr kumimoji="0" lang="it-IT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1000 tuple = </a:t>
            </a:r>
            <a:r>
              <a:rPr kumimoji="0" lang="it-IT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50 </a:t>
            </a:r>
            <a:r>
              <a:rPr kumimoji="0" lang="it-IT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kb</a:t>
            </a:r>
            <a:endParaRPr kumimoji="0" lang="it-IT" b="0" i="0" u="none" strike="noStrike" kern="1200" cap="none" spc="0" normalizeH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q"/>
            </a:pPr>
            <a:r>
              <a:rPr lang="it-IT" baseline="0" dirty="0" smtClean="0">
                <a:solidFill>
                  <a:schemeClr val="accent2"/>
                </a:solidFill>
              </a:rPr>
              <a:t>24 ore di acquisizione</a:t>
            </a:r>
            <a:r>
              <a:rPr lang="it-IT" dirty="0" smtClean="0">
                <a:solidFill>
                  <a:schemeClr val="accent2"/>
                </a:solidFill>
              </a:rPr>
              <a:t> di un singolo sensore = 4 Mb 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q"/>
            </a:pPr>
            <a:endParaRPr lang="it-IT" dirty="0" smtClean="0">
              <a:solidFill>
                <a:schemeClr val="accent2"/>
              </a:solidFill>
            </a:endParaRP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</a:pPr>
            <a:r>
              <a:rPr lang="it-IT" sz="1500" dirty="0" smtClean="0"/>
              <a:t>riassumendo in una singola tupla all’interno dell’archivio le medie delle acquisizioni 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</a:pPr>
            <a:r>
              <a:rPr lang="it-IT" sz="1500" dirty="0" smtClean="0"/>
              <a:t>effettuate nell’arco di una giornata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</a:pPr>
            <a:endParaRPr lang="it-IT" dirty="0" smtClean="0">
              <a:solidFill>
                <a:schemeClr val="accent2"/>
              </a:solidFill>
            </a:endParaRP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q"/>
            </a:pPr>
            <a:r>
              <a:rPr lang="it-IT" dirty="0" smtClean="0">
                <a:solidFill>
                  <a:schemeClr val="accent2"/>
                </a:solidFill>
              </a:rPr>
              <a:t>spazio complessivo lasciando collegati una media di 7 sensori per 2 anni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</a:pPr>
            <a:endParaRPr lang="it-IT" sz="2800" dirty="0" smtClean="0">
              <a:solidFill>
                <a:schemeClr val="accent2"/>
              </a:solidFill>
            </a:endParaRP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</a:pPr>
            <a:r>
              <a:rPr lang="it-IT" sz="2800" dirty="0" smtClean="0">
                <a:solidFill>
                  <a:schemeClr val="accent2"/>
                </a:solidFill>
              </a:rPr>
              <a:t>                                    </a:t>
            </a:r>
            <a:r>
              <a:rPr lang="it-IT" sz="2800" dirty="0" smtClean="0"/>
              <a:t>Meno di 30Mb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</a:pPr>
            <a:endParaRPr lang="it-IT" sz="2000" dirty="0" smtClean="0"/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42910" y="6000768"/>
            <a:ext cx="778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accent2"/>
                </a:solidFill>
              </a:rPr>
              <a:t>Le operazioni di INSERT, SELECT e DELETE in Sqlite  risultano più veloci rispetto agli altri database </a:t>
            </a:r>
            <a:endParaRPr lang="it-IT" dirty="0">
              <a:solidFill>
                <a:schemeClr val="accent2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00034" y="5500702"/>
            <a:ext cx="785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/>
              <a:t>Sqlite</a:t>
            </a:r>
            <a:r>
              <a:rPr lang="it-IT" sz="2400" dirty="0" smtClean="0"/>
              <a:t> offre ottime prestazioni per quanto riguarda velocità e spazio fisico occupato</a:t>
            </a:r>
            <a:endParaRPr lang="it-IT" sz="2400" dirty="0"/>
          </a:p>
        </p:txBody>
      </p:sp>
      <p:sp>
        <p:nvSpPr>
          <p:cNvPr id="9" name="Rettangolo 8"/>
          <p:cNvSpPr/>
          <p:nvPr/>
        </p:nvSpPr>
        <p:spPr>
          <a:xfrm>
            <a:off x="4429124" y="4857760"/>
            <a:ext cx="1214446" cy="428628"/>
          </a:xfrm>
          <a:prstGeom prst="rect">
            <a:avLst/>
          </a:prstGeom>
          <a:solidFill>
            <a:schemeClr val="accent1">
              <a:lumMod val="75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429124" y="2714620"/>
            <a:ext cx="1214446" cy="1214446"/>
          </a:xfrm>
          <a:prstGeom prst="rect">
            <a:avLst/>
          </a:prstGeom>
          <a:solidFill>
            <a:schemeClr val="accent1">
              <a:lumMod val="75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  <p:bldP spid="7" grpId="0"/>
      <p:bldP spid="8" grpId="0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14372"/>
            <a:ext cx="8229600" cy="785802"/>
          </a:xfrm>
        </p:spPr>
        <p:txBody>
          <a:bodyPr anchor="t"/>
          <a:lstStyle/>
          <a:p>
            <a:pPr algn="ctr"/>
            <a:r>
              <a:rPr lang="it-IT" dirty="0" smtClean="0"/>
              <a:t>Conclusioni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596" y="1428736"/>
            <a:ext cx="8501122" cy="26432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it-IT" sz="1800" dirty="0" smtClean="0"/>
              <a:t>progettata  un’applicazione per un sistema distribuito partendo da un basso livello fino ad arrivare all’alto livello</a:t>
            </a:r>
          </a:p>
          <a:p>
            <a:pPr>
              <a:lnSpc>
                <a:spcPct val="120000"/>
              </a:lnSpc>
            </a:pPr>
            <a:r>
              <a:rPr lang="it-IT" sz="1800" dirty="0" smtClean="0"/>
              <a:t>rispettati gli obiettivi prefissati al momento della progettazione del software (</a:t>
            </a:r>
            <a:r>
              <a:rPr lang="it-IT" sz="1800" dirty="0" smtClean="0">
                <a:solidFill>
                  <a:srgbClr val="FF0000"/>
                </a:solidFill>
              </a:rPr>
              <a:t>portabilità</a:t>
            </a:r>
            <a:r>
              <a:rPr lang="it-IT" sz="1800" dirty="0" smtClean="0"/>
              <a:t>, </a:t>
            </a:r>
            <a:r>
              <a:rPr lang="it-IT" sz="1800" dirty="0" smtClean="0">
                <a:solidFill>
                  <a:srgbClr val="FF0000"/>
                </a:solidFill>
              </a:rPr>
              <a:t>velocità</a:t>
            </a:r>
            <a:r>
              <a:rPr lang="it-IT" sz="1800" dirty="0" smtClean="0"/>
              <a:t>, </a:t>
            </a:r>
            <a:r>
              <a:rPr lang="it-IT" sz="1800" dirty="0" smtClean="0">
                <a:solidFill>
                  <a:srgbClr val="FF0000"/>
                </a:solidFill>
              </a:rPr>
              <a:t>affidabilità</a:t>
            </a:r>
            <a:r>
              <a:rPr lang="it-IT" sz="1800" dirty="0" smtClean="0"/>
              <a:t>, </a:t>
            </a:r>
            <a:r>
              <a:rPr lang="it-IT" sz="1800" dirty="0" err="1" smtClean="0">
                <a:solidFill>
                  <a:srgbClr val="FF0000"/>
                </a:solidFill>
              </a:rPr>
              <a:t>user</a:t>
            </a:r>
            <a:r>
              <a:rPr lang="it-IT" sz="1800" dirty="0" smtClean="0">
                <a:solidFill>
                  <a:srgbClr val="FF0000"/>
                </a:solidFill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</a:rPr>
              <a:t>friendly</a:t>
            </a:r>
            <a:r>
              <a:rPr lang="it-IT" sz="1800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it-IT" sz="1800" dirty="0" smtClean="0"/>
              <a:t>buona</a:t>
            </a:r>
            <a:r>
              <a:rPr lang="it-IT" sz="1800" dirty="0" smtClean="0">
                <a:solidFill>
                  <a:srgbClr val="FF0000"/>
                </a:solidFill>
              </a:rPr>
              <a:t> flessibilità </a:t>
            </a:r>
            <a:r>
              <a:rPr lang="it-IT" sz="1800" dirty="0" smtClean="0"/>
              <a:t>e </a:t>
            </a:r>
            <a:r>
              <a:rPr lang="it-IT" sz="1800" dirty="0" smtClean="0">
                <a:solidFill>
                  <a:srgbClr val="FF0000"/>
                </a:solidFill>
              </a:rPr>
              <a:t>estendibilità</a:t>
            </a:r>
          </a:p>
          <a:p>
            <a:pPr>
              <a:lnSpc>
                <a:spcPct val="120000"/>
              </a:lnSpc>
            </a:pPr>
            <a:r>
              <a:rPr lang="it-IT" sz="1800" dirty="0" smtClean="0"/>
              <a:t>sito del laboratorio per ambito di ricerca delle “</a:t>
            </a:r>
            <a:r>
              <a:rPr lang="it-IT" sz="1800" i="1" dirty="0" smtClean="0"/>
              <a:t>reti mobili semantiche auto-organizzanti di sensori radio</a:t>
            </a:r>
            <a:r>
              <a:rPr lang="it-IT" sz="1800" dirty="0" smtClean="0"/>
              <a:t>”</a:t>
            </a:r>
          </a:p>
          <a:p>
            <a:pPr>
              <a:buNone/>
            </a:pPr>
            <a:r>
              <a:rPr lang="it-IT" sz="1200" dirty="0" smtClean="0">
                <a:solidFill>
                  <a:srgbClr val="FF0000"/>
                </a:solidFill>
              </a:rPr>
              <a:t> </a:t>
            </a:r>
            <a:endParaRPr lang="it-IT" sz="1200" dirty="0">
              <a:solidFill>
                <a:srgbClr val="FF0000"/>
              </a:solidFill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428596" y="4214818"/>
            <a:ext cx="8229600" cy="78580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Sviluppi</a:t>
            </a:r>
            <a:r>
              <a:rPr kumimoji="0" lang="it-IT" sz="4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futuri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357158" y="5106920"/>
            <a:ext cx="8229600" cy="17510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it-IT" sz="2000" dirty="0" smtClean="0"/>
              <a:t>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stendere il monitoraggio ad altre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tipologie di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parametri ambientali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utilizzare reti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 tipo </a:t>
            </a:r>
            <a:r>
              <a:rPr kumimoji="0" lang="it-IT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mesh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invece che a 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stella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it-IT" sz="2000" dirty="0" smtClean="0"/>
              <a:t>sviluppare un sistema di </a:t>
            </a:r>
            <a:r>
              <a:rPr lang="it-IT" sz="2000" dirty="0" err="1" smtClean="0"/>
              <a:t>routing</a:t>
            </a:r>
            <a:r>
              <a:rPr lang="it-IT" sz="2000" dirty="0" smtClean="0"/>
              <a:t> gestito in parte dal nodo e in parte dal software </a:t>
            </a:r>
            <a:r>
              <a:rPr lang="it-IT" sz="2000" dirty="0" err="1" smtClean="0"/>
              <a:t>wrapper</a:t>
            </a:r>
            <a:endParaRPr lang="it-IT" sz="2000" dirty="0" smtClean="0"/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2428868"/>
            <a:ext cx="8229600" cy="2071686"/>
          </a:xfrm>
        </p:spPr>
        <p:txBody>
          <a:bodyPr>
            <a:noAutofit/>
          </a:bodyPr>
          <a:lstStyle/>
          <a:p>
            <a:pPr algn="ctr"/>
            <a:r>
              <a:rPr lang="it-IT" sz="6600" dirty="0" smtClean="0"/>
              <a:t>Grazie a tutti per l’attenzione!</a:t>
            </a:r>
            <a:endParaRPr lang="it-IT" sz="6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wsn2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2357430"/>
            <a:ext cx="5572132" cy="417495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158162" cy="1066800"/>
          </a:xfrm>
        </p:spPr>
        <p:txBody>
          <a:bodyPr anchor="t"/>
          <a:lstStyle/>
          <a:p>
            <a:pPr algn="ctr"/>
            <a:r>
              <a:rPr lang="it-IT" dirty="0" smtClean="0"/>
              <a:t>Wireless </a:t>
            </a:r>
            <a:r>
              <a:rPr lang="it-IT" dirty="0" err="1" smtClean="0"/>
              <a:t>Sensor</a:t>
            </a:r>
            <a:r>
              <a:rPr lang="it-IT" dirty="0" smtClean="0"/>
              <a:t> Network (WSN)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6143644"/>
            <a:ext cx="8229600" cy="50006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it-IT" sz="2400" dirty="0" smtClean="0">
                <a:solidFill>
                  <a:srgbClr val="FF0000"/>
                </a:solidFill>
              </a:rPr>
              <a:t>Scopo:  </a:t>
            </a:r>
            <a:r>
              <a:rPr lang="it-IT" sz="2400" dirty="0" smtClean="0"/>
              <a:t>monitoraggio e/o controllo di un ambiente.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00034" y="1785927"/>
            <a:ext cx="78581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Una rete di sensori è un sistema distribuito formato da un insieme di nodi capaci di:</a:t>
            </a:r>
          </a:p>
          <a:p>
            <a:endParaRPr lang="it-IT" sz="2000" dirty="0" smtClean="0"/>
          </a:p>
          <a:p>
            <a:pPr lvl="1"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accent2"/>
                </a:solidFill>
              </a:rPr>
              <a:t> ospitare sensori e attuatori</a:t>
            </a:r>
          </a:p>
          <a:p>
            <a:pPr lvl="1">
              <a:buFont typeface="Arial" pitchFamily="34" charset="0"/>
              <a:buChar char="•"/>
            </a:pPr>
            <a:endParaRPr lang="it-IT" sz="2000" dirty="0" smtClean="0">
              <a:solidFill>
                <a:schemeClr val="accent2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accent2"/>
                </a:solidFill>
              </a:rPr>
              <a:t> eseguire elaborazioni</a:t>
            </a:r>
          </a:p>
          <a:p>
            <a:pPr lvl="1">
              <a:buFont typeface="Arial" pitchFamily="34" charset="0"/>
              <a:buChar char="•"/>
            </a:pPr>
            <a:endParaRPr lang="it-IT" sz="2000" dirty="0" smtClean="0">
              <a:solidFill>
                <a:schemeClr val="accent2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accent2"/>
                </a:solidFill>
              </a:rPr>
              <a:t> comunicare tra loro</a:t>
            </a:r>
          </a:p>
          <a:p>
            <a:pPr>
              <a:buFont typeface="Arial" pitchFamily="34" charset="0"/>
              <a:buChar char="•"/>
            </a:pPr>
            <a:endParaRPr lang="it-IT" dirty="0" smtClean="0"/>
          </a:p>
          <a:p>
            <a:pPr>
              <a:buFont typeface="Arial" pitchFamily="34" charset="0"/>
              <a:buChar char="•"/>
            </a:pPr>
            <a:endParaRPr lang="it-IT" dirty="0"/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301038" cy="1066800"/>
          </a:xfrm>
        </p:spPr>
        <p:txBody>
          <a:bodyPr anchor="t"/>
          <a:lstStyle/>
          <a:p>
            <a:pPr algn="ctr"/>
            <a:r>
              <a:rPr lang="it-IT" dirty="0" smtClean="0"/>
              <a:t>Wireless </a:t>
            </a:r>
            <a:r>
              <a:rPr lang="it-IT" dirty="0" err="1" smtClean="0"/>
              <a:t>Sensor</a:t>
            </a:r>
            <a:r>
              <a:rPr lang="it-IT" dirty="0" smtClean="0"/>
              <a:t> Network (WSN)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2910" y="1928802"/>
            <a:ext cx="8229600" cy="257176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it-IT" sz="2400" dirty="0" smtClean="0">
                <a:solidFill>
                  <a:srgbClr val="FF0000"/>
                </a:solidFill>
              </a:rPr>
              <a:t>Caratteristiche:</a:t>
            </a:r>
          </a:p>
          <a:p>
            <a:pPr lvl="1"/>
            <a:r>
              <a:rPr lang="it-IT" sz="2200" dirty="0" smtClean="0"/>
              <a:t>Facile dislocazione</a:t>
            </a:r>
          </a:p>
          <a:p>
            <a:pPr lvl="1"/>
            <a:r>
              <a:rPr lang="it-IT" sz="2200" dirty="0" smtClean="0"/>
              <a:t>Ridondanza spaziale</a:t>
            </a:r>
          </a:p>
          <a:p>
            <a:pPr lvl="1"/>
            <a:r>
              <a:rPr lang="it-IT" sz="2200" dirty="0" smtClean="0"/>
              <a:t>Accuratezza</a:t>
            </a:r>
          </a:p>
          <a:p>
            <a:pPr lvl="1"/>
            <a:r>
              <a:rPr lang="it-IT" sz="2200" dirty="0" smtClean="0"/>
              <a:t>Basso costo</a:t>
            </a:r>
          </a:p>
          <a:p>
            <a:pPr lvl="1"/>
            <a:r>
              <a:rPr lang="it-IT" sz="2200" dirty="0" err="1" smtClean="0"/>
              <a:t>Etereogeneità</a:t>
            </a:r>
            <a:r>
              <a:rPr lang="it-IT" sz="2200" dirty="0" smtClean="0"/>
              <a:t> nelle </a:t>
            </a:r>
          </a:p>
          <a:p>
            <a:pPr lvl="1">
              <a:buNone/>
            </a:pPr>
            <a:r>
              <a:rPr lang="it-IT" sz="2200" dirty="0" smtClean="0"/>
              <a:t>    misure fornite</a:t>
            </a:r>
          </a:p>
          <a:p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357654" y="1785926"/>
            <a:ext cx="478634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dirty="0" smtClean="0">
                <a:solidFill>
                  <a:srgbClr val="FF0000"/>
                </a:solidFill>
              </a:rPr>
              <a:t>Applicazioni:</a:t>
            </a:r>
          </a:p>
          <a:p>
            <a:r>
              <a:rPr lang="it-IT" dirty="0" smtClean="0"/>
              <a:t>Applicazioni medico-sanitarie, sorveglianza militare, monitoraggio ambientale, monitoraggio di apparecchiature industriali, applicazioni domestiche, applicazioni commerciali …</a:t>
            </a:r>
            <a:endParaRPr lang="it-IT" dirty="0" smtClean="0">
              <a:solidFill>
                <a:srgbClr val="FF0000"/>
              </a:solidFill>
            </a:endParaRPr>
          </a:p>
          <a:p>
            <a:r>
              <a:rPr lang="it-IT" sz="2400" dirty="0" smtClean="0">
                <a:solidFill>
                  <a:srgbClr val="FF0000"/>
                </a:solidFill>
              </a:rPr>
              <a:t>  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8" name="Immagine 7" descr="scopo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5000636"/>
            <a:ext cx="7358114" cy="890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wsn2.eps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14480" y="642918"/>
            <a:ext cx="5857917" cy="4389086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066800"/>
          </a:xfrm>
        </p:spPr>
        <p:txBody>
          <a:bodyPr anchor="t"/>
          <a:lstStyle/>
          <a:p>
            <a:pPr algn="ctr"/>
            <a:r>
              <a:rPr lang="it-IT" dirty="0" smtClean="0"/>
              <a:t>Obiettivo della tesi</a:t>
            </a:r>
            <a:endParaRPr lang="it-IT" dirty="0"/>
          </a:p>
        </p:txBody>
      </p:sp>
      <p:pic>
        <p:nvPicPr>
          <p:cNvPr id="5" name="Immagine 4" descr="wsn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4480" y="1714488"/>
            <a:ext cx="5857916" cy="325929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572132" y="5072074"/>
            <a:ext cx="3286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400" dirty="0" smtClean="0">
                <a:solidFill>
                  <a:schemeClr val="accent2"/>
                </a:solidFill>
              </a:rPr>
              <a:t> Portabile</a:t>
            </a:r>
          </a:p>
          <a:p>
            <a:pPr>
              <a:buFont typeface="Arial" pitchFamily="34" charset="0"/>
              <a:buChar char="•"/>
            </a:pPr>
            <a:r>
              <a:rPr lang="it-IT" sz="2400" dirty="0" smtClean="0">
                <a:solidFill>
                  <a:schemeClr val="accent2"/>
                </a:solidFill>
              </a:rPr>
              <a:t> Veloce</a:t>
            </a:r>
          </a:p>
          <a:p>
            <a:pPr>
              <a:buFont typeface="Arial" pitchFamily="34" charset="0"/>
              <a:buChar char="•"/>
            </a:pPr>
            <a:r>
              <a:rPr lang="it-IT" sz="2400" dirty="0" smtClean="0">
                <a:solidFill>
                  <a:schemeClr val="accent2"/>
                </a:solidFill>
              </a:rPr>
              <a:t> Affidabile</a:t>
            </a:r>
          </a:p>
          <a:p>
            <a:pPr>
              <a:buFont typeface="Arial" pitchFamily="34" charset="0"/>
              <a:buChar char="•"/>
            </a:pPr>
            <a:r>
              <a:rPr lang="it-IT" sz="2400" dirty="0" smtClean="0">
                <a:solidFill>
                  <a:schemeClr val="accent2"/>
                </a:solidFill>
              </a:rPr>
              <a:t> </a:t>
            </a:r>
            <a:r>
              <a:rPr lang="it-IT" sz="2400" dirty="0" err="1" smtClean="0">
                <a:solidFill>
                  <a:schemeClr val="accent2"/>
                </a:solidFill>
              </a:rPr>
              <a:t>User</a:t>
            </a:r>
            <a:r>
              <a:rPr lang="it-IT" sz="2400" dirty="0" smtClean="0">
                <a:solidFill>
                  <a:schemeClr val="accent2"/>
                </a:solidFill>
              </a:rPr>
              <a:t> </a:t>
            </a:r>
            <a:r>
              <a:rPr lang="it-IT" sz="2400" dirty="0" err="1" smtClean="0">
                <a:solidFill>
                  <a:schemeClr val="accent2"/>
                </a:solidFill>
              </a:rPr>
              <a:t>friendly</a:t>
            </a:r>
            <a:endParaRPr lang="it-IT" sz="2400" dirty="0" smtClean="0">
              <a:solidFill>
                <a:schemeClr val="accent2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57158" y="5143512"/>
            <a:ext cx="50720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 </a:t>
            </a:r>
            <a:r>
              <a:rPr lang="it-IT" dirty="0" err="1" smtClean="0"/>
              <a:t>monitoring</a:t>
            </a:r>
            <a:r>
              <a:rPr lang="it-IT" dirty="0" smtClean="0"/>
              <a:t> in tempo reale dei parametri</a:t>
            </a:r>
          </a:p>
          <a:p>
            <a:r>
              <a:rPr lang="it-IT" dirty="0" smtClean="0"/>
              <a:t>  ambientali di una WSN</a:t>
            </a:r>
          </a:p>
          <a:p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archiviazione giornaliera delle medie dei </a:t>
            </a:r>
          </a:p>
          <a:p>
            <a:r>
              <a:rPr lang="it-IT" dirty="0" smtClean="0"/>
              <a:t>  parametri</a:t>
            </a:r>
            <a:endParaRPr lang="it-IT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066800"/>
          </a:xfrm>
        </p:spPr>
        <p:txBody>
          <a:bodyPr anchor="t"/>
          <a:lstStyle/>
          <a:p>
            <a:pPr algn="ctr"/>
            <a:r>
              <a:rPr lang="it-IT" dirty="0" smtClean="0"/>
              <a:t>Sviluppo della tesi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1472" y="1928802"/>
            <a:ext cx="8229600" cy="43251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400" dirty="0" smtClean="0"/>
              <a:t>Studio:</a:t>
            </a:r>
          </a:p>
          <a:p>
            <a:pPr lvl="1"/>
            <a:r>
              <a:rPr lang="it-IT" sz="1800" dirty="0" smtClean="0"/>
              <a:t>Sistema di reti di sensori (</a:t>
            </a:r>
            <a:r>
              <a:rPr lang="it-IT" sz="1400" dirty="0" smtClean="0"/>
              <a:t>funzionamento, caratteristiche  nodi.. </a:t>
            </a:r>
            <a:r>
              <a:rPr lang="it-IT" sz="1800" dirty="0" smtClean="0"/>
              <a:t>)</a:t>
            </a:r>
          </a:p>
          <a:p>
            <a:pPr lvl="1"/>
            <a:r>
              <a:rPr lang="it-IT" sz="1800" dirty="0" smtClean="0"/>
              <a:t>Protocollo  </a:t>
            </a:r>
            <a:r>
              <a:rPr lang="it-IT" sz="1800" dirty="0" err="1" smtClean="0"/>
              <a:t>SimpliciTI</a:t>
            </a:r>
            <a:endParaRPr lang="it-IT" sz="1800" dirty="0" smtClean="0"/>
          </a:p>
          <a:p>
            <a:pPr lvl="1"/>
            <a:r>
              <a:rPr lang="it-IT" sz="1800" dirty="0" smtClean="0"/>
              <a:t>Database (</a:t>
            </a:r>
            <a:r>
              <a:rPr lang="it-IT" sz="1400" dirty="0" smtClean="0"/>
              <a:t>SQLite3, </a:t>
            </a:r>
            <a:r>
              <a:rPr lang="it-IT" sz="1400" dirty="0" err="1" smtClean="0"/>
              <a:t>TinyDB</a:t>
            </a:r>
            <a:r>
              <a:rPr lang="it-IT" sz="1400" dirty="0" smtClean="0"/>
              <a:t>, </a:t>
            </a:r>
            <a:r>
              <a:rPr lang="it-IT" sz="1400" dirty="0" err="1" smtClean="0"/>
              <a:t>MySQL</a:t>
            </a:r>
            <a:r>
              <a:rPr lang="it-IT" sz="1800" dirty="0" smtClean="0"/>
              <a:t>)</a:t>
            </a:r>
          </a:p>
          <a:p>
            <a:pPr lvl="1"/>
            <a:endParaRPr lang="it-IT" sz="1800" dirty="0" smtClean="0"/>
          </a:p>
          <a:p>
            <a:pPr>
              <a:buNone/>
            </a:pPr>
            <a:r>
              <a:rPr lang="it-IT" sz="2400" dirty="0" smtClean="0"/>
              <a:t>Progetto e implementazione:</a:t>
            </a:r>
          </a:p>
          <a:p>
            <a:pPr lvl="1"/>
            <a:r>
              <a:rPr lang="it-IT" sz="1800" dirty="0" smtClean="0"/>
              <a:t>Struttura dell’applicazione </a:t>
            </a:r>
          </a:p>
          <a:p>
            <a:pPr lvl="1"/>
            <a:r>
              <a:rPr lang="it-IT" sz="1800" dirty="0" smtClean="0"/>
              <a:t>Software </a:t>
            </a:r>
            <a:r>
              <a:rPr lang="it-IT" sz="1800" dirty="0" err="1" smtClean="0"/>
              <a:t>Wrapper</a:t>
            </a:r>
            <a:r>
              <a:rPr lang="it-IT" sz="1800" dirty="0" smtClean="0"/>
              <a:t> (C++)</a:t>
            </a:r>
          </a:p>
          <a:p>
            <a:pPr lvl="1"/>
            <a:r>
              <a:rPr lang="it-IT" sz="1800" dirty="0" smtClean="0"/>
              <a:t>Modifiche al software standard dei nodi (</a:t>
            </a:r>
            <a:r>
              <a:rPr lang="it-IT" sz="1400" dirty="0" smtClean="0"/>
              <a:t>IAR </a:t>
            </a:r>
            <a:r>
              <a:rPr lang="it-IT" sz="1400" dirty="0" err="1" smtClean="0"/>
              <a:t>Embedded</a:t>
            </a:r>
            <a:r>
              <a:rPr lang="it-IT" sz="1400" dirty="0" smtClean="0"/>
              <a:t> </a:t>
            </a:r>
            <a:r>
              <a:rPr lang="it-IT" sz="1400" dirty="0" err="1" smtClean="0"/>
              <a:t>Workbench</a:t>
            </a:r>
            <a:r>
              <a:rPr lang="it-IT" sz="1800" dirty="0" smtClean="0"/>
              <a:t>)</a:t>
            </a:r>
          </a:p>
          <a:p>
            <a:pPr lvl="1"/>
            <a:r>
              <a:rPr lang="it-IT" sz="1800" dirty="0" smtClean="0"/>
              <a:t>Interfaccia Web (</a:t>
            </a:r>
            <a:r>
              <a:rPr lang="it-IT" sz="1400" dirty="0" smtClean="0"/>
              <a:t>PHP, PDO, HTML, CSS</a:t>
            </a:r>
            <a:r>
              <a:rPr lang="it-IT" sz="1800" dirty="0" smtClean="0"/>
              <a:t>)</a:t>
            </a:r>
          </a:p>
          <a:p>
            <a:pPr lvl="1"/>
            <a:endParaRPr lang="it-IT" sz="1800" dirty="0" smtClean="0"/>
          </a:p>
          <a:p>
            <a:pPr>
              <a:buNone/>
            </a:pPr>
            <a:r>
              <a:rPr lang="it-IT" sz="2400" dirty="0" smtClean="0"/>
              <a:t>Analisi delle performance dell’applicazione</a:t>
            </a:r>
            <a:endParaRPr lang="it-IT" sz="2400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785818"/>
          </a:xfrm>
        </p:spPr>
        <p:txBody>
          <a:bodyPr anchor="t"/>
          <a:lstStyle/>
          <a:p>
            <a:pPr algn="ctr"/>
            <a:r>
              <a:rPr lang="it-IT" dirty="0" smtClean="0"/>
              <a:t>Database</a:t>
            </a:r>
            <a:endParaRPr lang="it-IT" dirty="0"/>
          </a:p>
        </p:txBody>
      </p:sp>
      <p:pic>
        <p:nvPicPr>
          <p:cNvPr id="4" name="Segnaposto contenuto 3" descr="tinyDB.eps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214942" y="1571612"/>
            <a:ext cx="2428892" cy="994705"/>
          </a:xfrm>
        </p:spPr>
      </p:pic>
      <p:sp>
        <p:nvSpPr>
          <p:cNvPr id="6" name="CasellaDiTesto 5"/>
          <p:cNvSpPr txBox="1"/>
          <p:nvPr/>
        </p:nvSpPr>
        <p:spPr>
          <a:xfrm>
            <a:off x="4429124" y="1785926"/>
            <a:ext cx="571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/>
              <a:t>+</a:t>
            </a:r>
            <a:endParaRPr lang="it-IT" sz="3600" dirty="0"/>
          </a:p>
        </p:txBody>
      </p:sp>
      <p:pic>
        <p:nvPicPr>
          <p:cNvPr id="8" name="Immagine 7" descr="tinyos_3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1643050"/>
            <a:ext cx="2643174" cy="117487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214414" y="2714620"/>
            <a:ext cx="3500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sz="1600" dirty="0" smtClean="0"/>
              <a:t>sistema operativo non bloccante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sz="1600" dirty="0" smtClean="0"/>
              <a:t>assenza del </a:t>
            </a:r>
            <a:r>
              <a:rPr lang="it-IT" sz="1600" dirty="0" err="1" smtClean="0"/>
              <a:t>Kernel</a:t>
            </a:r>
            <a:endParaRPr lang="it-IT" sz="16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sz="1600" dirty="0" smtClean="0"/>
              <a:t>molto piccolo </a:t>
            </a:r>
            <a:r>
              <a:rPr lang="it-IT" dirty="0" smtClean="0"/>
              <a:t>(</a:t>
            </a:r>
            <a:r>
              <a:rPr lang="it-IT" sz="1400" dirty="0" smtClean="0"/>
              <a:t>400 byte OS</a:t>
            </a:r>
            <a:r>
              <a:rPr lang="it-IT" dirty="0" smtClean="0"/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sz="1600" dirty="0" err="1" smtClean="0"/>
              <a:t>NesC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286380" y="2714620"/>
            <a:ext cx="3143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1600" dirty="0" smtClean="0"/>
              <a:t>  basato su </a:t>
            </a:r>
            <a:r>
              <a:rPr lang="it-IT" sz="1600" dirty="0" err="1" smtClean="0"/>
              <a:t>TinyOS</a:t>
            </a:r>
            <a:r>
              <a:rPr lang="it-IT" sz="1600" dirty="0" smtClean="0"/>
              <a:t> 1.x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1600" dirty="0" smtClean="0"/>
              <a:t>  albero </a:t>
            </a:r>
            <a:r>
              <a:rPr lang="it-IT" sz="1600" dirty="0" err="1" smtClean="0"/>
              <a:t>routing</a:t>
            </a:r>
            <a:r>
              <a:rPr lang="it-IT" sz="1600" dirty="0" smtClean="0"/>
              <a:t> per ogni </a:t>
            </a:r>
            <a:r>
              <a:rPr lang="it-IT" sz="1600" dirty="0" err="1" smtClean="0"/>
              <a:t>query</a:t>
            </a:r>
            <a:endParaRPr lang="it-IT" sz="16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1600" dirty="0" smtClean="0"/>
              <a:t>  gestione metadati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1600" dirty="0" smtClean="0"/>
              <a:t>  </a:t>
            </a:r>
            <a:r>
              <a:rPr lang="it-IT" sz="1600" dirty="0" err="1" smtClean="0"/>
              <a:t>query</a:t>
            </a:r>
            <a:r>
              <a:rPr lang="it-IT" sz="1600" dirty="0" smtClean="0"/>
              <a:t> multiple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1600" dirty="0" smtClean="0"/>
              <a:t>  </a:t>
            </a:r>
            <a:r>
              <a:rPr lang="it-IT" sz="1600" dirty="0" err="1" smtClean="0"/>
              <a:t>TinySQL</a:t>
            </a:r>
            <a:endParaRPr lang="it-IT" sz="16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714876" y="5286388"/>
            <a:ext cx="421484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1600" dirty="0" smtClean="0"/>
              <a:t>  </a:t>
            </a:r>
            <a:r>
              <a:rPr lang="it-IT" sz="1600" dirty="0" err="1" smtClean="0"/>
              <a:t>TinyOS</a:t>
            </a:r>
            <a:r>
              <a:rPr lang="it-IT" sz="1600" dirty="0" smtClean="0"/>
              <a:t> 1.x obsoleto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1600" dirty="0" smtClean="0"/>
              <a:t>  non compatibilità fra </a:t>
            </a:r>
            <a:r>
              <a:rPr lang="it-IT" sz="1600" dirty="0" err="1" smtClean="0"/>
              <a:t>TinyOS</a:t>
            </a:r>
            <a:r>
              <a:rPr lang="it-IT" sz="1600" dirty="0" smtClean="0"/>
              <a:t> 1.x e 2.x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1600" dirty="0" smtClean="0"/>
              <a:t>  consumo non uniforme di energia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1600" dirty="0" smtClean="0"/>
              <a:t>  struttura statica dell’albero </a:t>
            </a:r>
            <a:r>
              <a:rPr lang="it-IT" sz="1600" dirty="0" err="1" smtClean="0"/>
              <a:t>routing</a:t>
            </a:r>
            <a:endParaRPr lang="it-IT" sz="1600" dirty="0" smtClean="0"/>
          </a:p>
          <a:p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4714876" y="4714884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Contro: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57224" y="4714884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Pro: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57224" y="5357826"/>
            <a:ext cx="3143272" cy="115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1600" dirty="0" smtClean="0"/>
              <a:t>  WSN </a:t>
            </a:r>
            <a:r>
              <a:rPr lang="it-IT" sz="1600" dirty="0" err="1" smtClean="0"/>
              <a:t>oriented</a:t>
            </a:r>
            <a:endParaRPr lang="it-IT" sz="16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1600" dirty="0" smtClean="0"/>
              <a:t>  basso costo computazionale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1600" dirty="0" smtClean="0"/>
              <a:t>  dimensioni ridotte</a:t>
            </a:r>
            <a:endParaRPr lang="it-IT" sz="1600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785802"/>
          </a:xfrm>
        </p:spPr>
        <p:txBody>
          <a:bodyPr anchor="t"/>
          <a:lstStyle/>
          <a:p>
            <a:pPr algn="ctr"/>
            <a:r>
              <a:rPr lang="it-IT" dirty="0" smtClean="0"/>
              <a:t>Database</a:t>
            </a:r>
            <a:endParaRPr lang="it-IT" dirty="0"/>
          </a:p>
        </p:txBody>
      </p:sp>
      <p:pic>
        <p:nvPicPr>
          <p:cNvPr id="4" name="Segnaposto contenuto 3" descr="sqlite.eps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1714488"/>
            <a:ext cx="3971924" cy="1174612"/>
          </a:xfrm>
        </p:spPr>
      </p:pic>
      <p:sp>
        <p:nvSpPr>
          <p:cNvPr id="5" name="CasellaDiTesto 4"/>
          <p:cNvSpPr txBox="1"/>
          <p:nvPr/>
        </p:nvSpPr>
        <p:spPr>
          <a:xfrm>
            <a:off x="571472" y="4572008"/>
            <a:ext cx="55007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1600" dirty="0" smtClean="0"/>
              <a:t> base di dati incorporate in un unico file</a:t>
            </a:r>
          </a:p>
          <a:p>
            <a:pPr>
              <a:buFont typeface="Arial" pitchFamily="34" charset="0"/>
              <a:buChar char="•"/>
            </a:pPr>
            <a:r>
              <a:rPr lang="it-IT" sz="1600" dirty="0" smtClean="0"/>
              <a:t> standard SQL92</a:t>
            </a:r>
          </a:p>
          <a:p>
            <a:pPr>
              <a:buFont typeface="Arial" pitchFamily="34" charset="0"/>
              <a:buChar char="•"/>
            </a:pPr>
            <a:r>
              <a:rPr lang="it-IT" sz="1600" dirty="0" smtClean="0"/>
              <a:t> supporta database fino a 2TB</a:t>
            </a:r>
          </a:p>
          <a:p>
            <a:pPr>
              <a:buFont typeface="Arial" pitchFamily="34" charset="0"/>
              <a:buChar char="•"/>
            </a:pPr>
            <a:r>
              <a:rPr lang="it-IT" sz="1600" dirty="0" smtClean="0"/>
              <a:t> multipiattaforma</a:t>
            </a:r>
          </a:p>
          <a:p>
            <a:pPr>
              <a:buFont typeface="Arial" pitchFamily="34" charset="0"/>
              <a:buChar char="•"/>
            </a:pPr>
            <a:r>
              <a:rPr lang="it-IT" sz="1600" dirty="0" smtClean="0"/>
              <a:t> molto veloce</a:t>
            </a:r>
          </a:p>
          <a:p>
            <a:pPr>
              <a:buFont typeface="Arial" pitchFamily="34" charset="0"/>
              <a:buChar char="•"/>
            </a:pPr>
            <a:r>
              <a:rPr lang="it-IT" sz="1600" dirty="0" smtClean="0"/>
              <a:t> dimensioni ridotte (</a:t>
            </a:r>
            <a:r>
              <a:rPr lang="it-IT" sz="1400" dirty="0" smtClean="0"/>
              <a:t>sqlite3 500kb</a:t>
            </a:r>
            <a:r>
              <a:rPr lang="it-IT" sz="16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it-IT" sz="1600" dirty="0" smtClean="0"/>
              <a:t> non necessita di un account per l'accesso ad un database</a:t>
            </a:r>
          </a:p>
          <a:p>
            <a:pPr>
              <a:buFont typeface="Arial" pitchFamily="34" charset="0"/>
              <a:buChar char="•"/>
            </a:pPr>
            <a:r>
              <a:rPr lang="it-IT" sz="1600" dirty="0" smtClean="0"/>
              <a:t> API semplici da utilizzare</a:t>
            </a:r>
            <a:endParaRPr lang="it-IT" sz="1600" dirty="0"/>
          </a:p>
        </p:txBody>
      </p:sp>
      <p:pic>
        <p:nvPicPr>
          <p:cNvPr id="7" name="Immagine 6" descr="schemaSQLit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1643050"/>
            <a:ext cx="2765680" cy="378723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sellaDiTesto 7"/>
          <p:cNvSpPr txBox="1"/>
          <p:nvPr/>
        </p:nvSpPr>
        <p:spPr>
          <a:xfrm>
            <a:off x="571472" y="4000504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Caratteristiche: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42910" y="2928934"/>
            <a:ext cx="350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SQLite</a:t>
            </a:r>
            <a:r>
              <a:rPr lang="it-IT" dirty="0" smtClean="0"/>
              <a:t> è una piccola ed efficiente libreria software scritta in linguaggio C</a:t>
            </a:r>
            <a:endParaRPr lang="it-IT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 descr="Struttura1.eps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2723" y="857232"/>
            <a:ext cx="8681277" cy="6929486"/>
          </a:xfrm>
        </p:spPr>
      </p:pic>
      <p:pic>
        <p:nvPicPr>
          <p:cNvPr id="9" name="Immagine 8" descr="Struttura2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857232"/>
            <a:ext cx="8643966" cy="6899702"/>
          </a:xfrm>
          <a:prstGeom prst="rect">
            <a:avLst/>
          </a:prstGeom>
        </p:spPr>
      </p:pic>
      <p:pic>
        <p:nvPicPr>
          <p:cNvPr id="10" name="Immagine 9" descr="Struttura3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749" y="857232"/>
            <a:ext cx="8591721" cy="6858000"/>
          </a:xfrm>
          <a:prstGeom prst="rect">
            <a:avLst/>
          </a:prstGeom>
        </p:spPr>
      </p:pic>
      <p:pic>
        <p:nvPicPr>
          <p:cNvPr id="11" name="Immagine 10" descr="Struttura4.ep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857232"/>
            <a:ext cx="8591721" cy="6858000"/>
          </a:xfrm>
          <a:prstGeom prst="rect">
            <a:avLst/>
          </a:prstGeom>
        </p:spPr>
      </p:pic>
      <p:pic>
        <p:nvPicPr>
          <p:cNvPr id="12" name="Immagine 11" descr="Struttura5.eps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10" y="857232"/>
            <a:ext cx="8591721" cy="6858000"/>
          </a:xfrm>
          <a:prstGeom prst="rect">
            <a:avLst/>
          </a:prstGeom>
        </p:spPr>
      </p:pic>
      <p:pic>
        <p:nvPicPr>
          <p:cNvPr id="13" name="Immagine 12" descr="Struttura6.eps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2910" y="857232"/>
            <a:ext cx="8591721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066800"/>
          </a:xfrm>
        </p:spPr>
        <p:txBody>
          <a:bodyPr anchor="t"/>
          <a:lstStyle/>
          <a:p>
            <a:pPr algn="ctr"/>
            <a:r>
              <a:rPr lang="it-IT" dirty="0" smtClean="0"/>
              <a:t>Struttura</a:t>
            </a:r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4429124" y="1785926"/>
            <a:ext cx="4572000" cy="3000396"/>
          </a:xfrm>
          <a:prstGeom prst="rect">
            <a:avLst/>
          </a:prstGeom>
          <a:solidFill>
            <a:schemeClr val="accent2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857256"/>
          </a:xfrm>
        </p:spPr>
        <p:txBody>
          <a:bodyPr anchor="t">
            <a:normAutofit/>
          </a:bodyPr>
          <a:lstStyle/>
          <a:p>
            <a:pPr algn="ctr"/>
            <a:r>
              <a:rPr lang="it-IT" dirty="0" smtClean="0"/>
              <a:t>Struttura del nodo</a:t>
            </a:r>
            <a:endParaRPr lang="it-IT" dirty="0"/>
          </a:p>
        </p:txBody>
      </p:sp>
      <p:pic>
        <p:nvPicPr>
          <p:cNvPr id="6" name="Segnaposto contenuto 5" descr="nodosensore.eps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71934" y="1571612"/>
            <a:ext cx="4543428" cy="2235829"/>
          </a:xfrm>
          <a:ln w="3175">
            <a:solidFill>
              <a:schemeClr val="tx1"/>
            </a:solidFill>
          </a:ln>
        </p:spPr>
      </p:pic>
      <p:pic>
        <p:nvPicPr>
          <p:cNvPr id="7" name="Immagine 6" descr="ez430-rf2500 copia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18487"/>
            <a:ext cx="5643602" cy="451026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sellaDiTesto 11"/>
          <p:cNvSpPr txBox="1"/>
          <p:nvPr/>
        </p:nvSpPr>
        <p:spPr>
          <a:xfrm>
            <a:off x="6000760" y="5357826"/>
            <a:ext cx="1071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antenna</a:t>
            </a:r>
            <a:endParaRPr lang="it-IT" sz="16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2071670" y="1500174"/>
            <a:ext cx="21431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ea typeface="ＭＳ Ｐゴシック" pitchFamily="34" charset="-128"/>
              </a:rPr>
              <a:t>Microcontrollore</a:t>
            </a:r>
            <a:r>
              <a:rPr lang="en-US" sz="1600" dirty="0" smtClean="0">
                <a:ea typeface="ＭＳ Ｐゴシック" pitchFamily="34" charset="-128"/>
              </a:rPr>
              <a:t> MSP430F2274</a:t>
            </a:r>
          </a:p>
          <a:p>
            <a:endParaRPr lang="it-IT" dirty="0"/>
          </a:p>
        </p:txBody>
      </p:sp>
      <p:cxnSp>
        <p:nvCxnSpPr>
          <p:cNvPr id="27" name="Connettore 1 26"/>
          <p:cNvCxnSpPr/>
          <p:nvPr/>
        </p:nvCxnSpPr>
        <p:spPr>
          <a:xfrm rot="16200000" flipV="1">
            <a:off x="3036083" y="2178835"/>
            <a:ext cx="1143008" cy="928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>
            <a:endCxn id="12" idx="1"/>
          </p:cNvCxnSpPr>
          <p:nvPr/>
        </p:nvCxnSpPr>
        <p:spPr>
          <a:xfrm rot="16200000" flipH="1">
            <a:off x="4523081" y="4049423"/>
            <a:ext cx="1955227" cy="1000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>
            <a:endCxn id="12" idx="1"/>
          </p:cNvCxnSpPr>
          <p:nvPr/>
        </p:nvCxnSpPr>
        <p:spPr>
          <a:xfrm>
            <a:off x="3643306" y="4071942"/>
            <a:ext cx="2357454" cy="14551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7143768" y="4429132"/>
            <a:ext cx="18573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a typeface="ＭＳ Ｐゴシック" pitchFamily="34" charset="-128"/>
              </a:rPr>
              <a:t>Transceiver CC2500</a:t>
            </a:r>
          </a:p>
          <a:p>
            <a:endParaRPr lang="it-IT" dirty="0"/>
          </a:p>
        </p:txBody>
      </p:sp>
      <p:cxnSp>
        <p:nvCxnSpPr>
          <p:cNvPr id="34" name="Connettore 1 33"/>
          <p:cNvCxnSpPr/>
          <p:nvPr/>
        </p:nvCxnSpPr>
        <p:spPr>
          <a:xfrm>
            <a:off x="4572000" y="3214686"/>
            <a:ext cx="2571768" cy="13573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357158" y="2357430"/>
            <a:ext cx="1214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TUSB3410</a:t>
            </a:r>
            <a:endParaRPr lang="it-IT" sz="1600" dirty="0"/>
          </a:p>
        </p:txBody>
      </p:sp>
      <p:cxnSp>
        <p:nvCxnSpPr>
          <p:cNvPr id="37" name="Connettore 1 36"/>
          <p:cNvCxnSpPr>
            <a:stCxn id="35" idx="2"/>
          </p:cNvCxnSpPr>
          <p:nvPr/>
        </p:nvCxnSpPr>
        <p:spPr>
          <a:xfrm rot="16200000" flipH="1">
            <a:off x="1365831" y="2294533"/>
            <a:ext cx="590140" cy="1393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32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6.9|4.4|1.7|4.7|8.7|6.6|8|6.4|1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8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0.8|26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9.7|9.3|11.4|3.8|10.3|1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9|5.5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3.4|2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9.9|11.3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8.1|8.1|2.6|3.5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23.4|1.8|4.9|5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monto">
  <a:themeElements>
    <a:clrScheme name="Tramont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Tramont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amont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2837</TotalTime>
  <Words>744</Words>
  <Application>Microsoft Office PowerPoint</Application>
  <PresentationFormat>Presentazione su schermo (4:3)</PresentationFormat>
  <Paragraphs>158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Tramonto</vt:lpstr>
      <vt:lpstr>Progetto e Sviluppo di un’Applicazione per il Monitoraggio e l'Archiviazione di Dati di una Wireless Sensor Network</vt:lpstr>
      <vt:lpstr>Wireless Sensor Network (WSN)</vt:lpstr>
      <vt:lpstr>Wireless Sensor Network (WSN)</vt:lpstr>
      <vt:lpstr>Obiettivo della tesi</vt:lpstr>
      <vt:lpstr>Sviluppo della tesi</vt:lpstr>
      <vt:lpstr>Database</vt:lpstr>
      <vt:lpstr>Database</vt:lpstr>
      <vt:lpstr>Struttura</vt:lpstr>
      <vt:lpstr>Struttura del nodo</vt:lpstr>
      <vt:lpstr>Protocollo SimpliciTI</vt:lpstr>
      <vt:lpstr>Struttura</vt:lpstr>
      <vt:lpstr>Database</vt:lpstr>
      <vt:lpstr>Struttura</vt:lpstr>
      <vt:lpstr>Wrapperdb</vt:lpstr>
      <vt:lpstr>Struttura</vt:lpstr>
      <vt:lpstr>Interfaccia Web</vt:lpstr>
      <vt:lpstr>Analisi performance applicazione</vt:lpstr>
      <vt:lpstr>Conclusioni</vt:lpstr>
      <vt:lpstr>Grazie a tutti per l’attenzione!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andrea izzo</dc:creator>
  <cp:lastModifiedBy>andrea izzo</cp:lastModifiedBy>
  <cp:revision>230</cp:revision>
  <dcterms:created xsi:type="dcterms:W3CDTF">2009-09-25T09:12:59Z</dcterms:created>
  <dcterms:modified xsi:type="dcterms:W3CDTF">2009-10-07T09:13:44Z</dcterms:modified>
</cp:coreProperties>
</file>