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sldIdLst>
    <p:sldId id="256" r:id="rId2"/>
    <p:sldId id="287" r:id="rId3"/>
    <p:sldId id="288" r:id="rId4"/>
    <p:sldId id="258" r:id="rId5"/>
    <p:sldId id="259" r:id="rId6"/>
    <p:sldId id="262" r:id="rId7"/>
    <p:sldId id="273" r:id="rId8"/>
    <p:sldId id="265" r:id="rId9"/>
    <p:sldId id="263" r:id="rId10"/>
    <p:sldId id="285" r:id="rId11"/>
    <p:sldId id="274" r:id="rId12"/>
    <p:sldId id="266" r:id="rId13"/>
    <p:sldId id="296" r:id="rId14"/>
    <p:sldId id="269" r:id="rId15"/>
    <p:sldId id="286" r:id="rId16"/>
    <p:sldId id="289" r:id="rId17"/>
    <p:sldId id="291" r:id="rId18"/>
    <p:sldId id="267" r:id="rId19"/>
    <p:sldId id="292" r:id="rId20"/>
    <p:sldId id="293" r:id="rId21"/>
    <p:sldId id="284" r:id="rId22"/>
    <p:sldId id="268" r:id="rId23"/>
    <p:sldId id="278" r:id="rId24"/>
    <p:sldId id="279" r:id="rId25"/>
    <p:sldId id="294" r:id="rId26"/>
    <p:sldId id="272" r:id="rId27"/>
    <p:sldId id="27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7FF"/>
    <a:srgbClr val="F9FB97"/>
    <a:srgbClr val="FDC3C7"/>
    <a:srgbClr val="FC969D"/>
    <a:srgbClr val="F7980D"/>
    <a:srgbClr val="FFE07D"/>
    <a:srgbClr val="FB5409"/>
    <a:srgbClr val="009644"/>
    <a:srgbClr val="94F4D6"/>
    <a:srgbClr val="A0F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4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447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623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9158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6414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4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27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1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4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86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71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1.gif"/><Relationship Id="rId5" Type="http://schemas.openxmlformats.org/officeDocument/2006/relationships/image" Target="../media/image4.png"/><Relationship Id="rId10" Type="http://schemas.openxmlformats.org/officeDocument/2006/relationships/image" Target="../media/image10.jp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10001" y="0"/>
            <a:ext cx="10572000" cy="5373235"/>
          </a:xfrm>
        </p:spPr>
        <p:txBody>
          <a:bodyPr>
            <a:normAutofit fontScale="90000"/>
          </a:bodyPr>
          <a:lstStyle/>
          <a:p>
            <a:r>
              <a:rPr lang="it-IT" sz="3100" b="0" dirty="0" smtClean="0"/>
              <a:t>					    UNIVERSITÀ </a:t>
            </a:r>
            <a:r>
              <a:rPr lang="it-IT" sz="3100" b="0" dirty="0"/>
              <a:t>DEGLI STUDI</a:t>
            </a:r>
            <a:br>
              <a:rPr lang="it-IT" sz="3100" b="0" dirty="0"/>
            </a:br>
            <a:r>
              <a:rPr lang="it-IT" sz="3100" b="0" dirty="0" smtClean="0"/>
              <a:t>					DI </a:t>
            </a:r>
            <a:r>
              <a:rPr lang="it-IT" sz="3100" b="0" dirty="0"/>
              <a:t>MODENA E REGGIO </a:t>
            </a:r>
            <a:r>
              <a:rPr lang="it-IT" sz="3100" b="0" dirty="0" smtClean="0"/>
              <a:t>EMILIA</a:t>
            </a:r>
            <a:br>
              <a:rPr lang="it-IT" sz="3100" b="0" dirty="0" smtClean="0"/>
            </a:br>
            <a:r>
              <a:rPr lang="it-IT" sz="3100" b="0" dirty="0" smtClean="0"/>
              <a:t>		</a:t>
            </a:r>
            <a:br>
              <a:rPr lang="it-IT" sz="3100" b="0" dirty="0" smtClean="0"/>
            </a:br>
            <a:r>
              <a:rPr lang="it-IT" sz="3100" b="0" dirty="0" smtClean="0"/>
              <a:t>		</a:t>
            </a:r>
            <a:r>
              <a:rPr lang="it-IT" sz="2800" b="0" dirty="0" smtClean="0"/>
              <a:t>Dipartimento di </a:t>
            </a:r>
            <a:r>
              <a:rPr lang="it-IT" sz="2800" b="0" dirty="0"/>
              <a:t>Scienze Fisiche, Informatiche </a:t>
            </a:r>
            <a:r>
              <a:rPr lang="it-IT" sz="2800" b="0" dirty="0" smtClean="0"/>
              <a:t>e</a:t>
            </a:r>
            <a:r>
              <a:rPr lang="it-IT" sz="2800" b="0" dirty="0"/>
              <a:t> </a:t>
            </a:r>
            <a:r>
              <a:rPr lang="it-IT" sz="2800" b="0" dirty="0" smtClean="0"/>
              <a:t>Matematiche</a:t>
            </a:r>
            <a:br>
              <a:rPr lang="it-IT" sz="2800" b="0" dirty="0" smtClean="0"/>
            </a:br>
            <a:r>
              <a:rPr lang="it-IT" sz="3100" b="0" dirty="0" smtClean="0"/>
              <a:t>					</a:t>
            </a:r>
            <a:r>
              <a:rPr lang="it-IT" sz="3100" b="0" dirty="0"/>
              <a:t>	</a:t>
            </a:r>
            <a:r>
              <a:rPr lang="it-IT" sz="3100" b="0" dirty="0" smtClean="0"/>
              <a:t>	</a:t>
            </a:r>
            <a:r>
              <a:rPr lang="it-IT" sz="2200" b="0" dirty="0" smtClean="0"/>
              <a:t>Corso di Laurea in Informatica</a:t>
            </a:r>
            <a:r>
              <a:rPr lang="it-IT" sz="3100" b="0" dirty="0" smtClean="0"/>
              <a:t/>
            </a:r>
            <a:br>
              <a:rPr lang="it-IT" sz="3100" b="0" dirty="0" smtClean="0"/>
            </a:br>
            <a:r>
              <a:rPr lang="it-IT" sz="3100" dirty="0" smtClean="0"/>
              <a:t>														</a:t>
            </a:r>
            <a:br>
              <a:rPr lang="it-IT" sz="3100" dirty="0" smtClean="0"/>
            </a:br>
            <a:r>
              <a:rPr lang="it-IT" sz="3100" dirty="0"/>
              <a:t>	</a:t>
            </a:r>
            <a:r>
              <a:rPr lang="it-IT" sz="3100" dirty="0" smtClean="0"/>
              <a:t>													</a:t>
            </a:r>
            <a:r>
              <a:rPr lang="it-IT" sz="2200" b="0" dirty="0" smtClean="0"/>
              <a:t>Relatore: Riccardo Martoglia</a:t>
            </a:r>
            <a:br>
              <a:rPr lang="it-IT" sz="2200" b="0" dirty="0" smtClean="0"/>
            </a:br>
            <a:r>
              <a:rPr lang="it-IT" sz="2200" b="0" dirty="0" smtClean="0"/>
              <a:t>														Candidato: Samantha Miceli</a:t>
            </a:r>
            <a:r>
              <a:rPr lang="it-IT" sz="2200" dirty="0" smtClean="0"/>
              <a:t/>
            </a:r>
            <a:br>
              <a:rPr lang="it-IT" sz="2200" dirty="0" smtClean="0"/>
            </a:br>
            <a:r>
              <a:rPr lang="it-IT" dirty="0" smtClean="0"/>
              <a:t>Qery Mobile 							 </a:t>
            </a:r>
            <a:r>
              <a:rPr lang="it-IT" sz="1800" b="0" dirty="0" smtClean="0"/>
              <a:t>Anno </a:t>
            </a:r>
            <a:r>
              <a:rPr lang="it-IT" sz="1800" b="0" dirty="0"/>
              <a:t>Accademico 2014/2015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Progetto e Sviluppo di un'Applicazione </a:t>
            </a:r>
            <a:r>
              <a:rPr lang="it-IT" dirty="0" smtClean="0"/>
              <a:t>Web per </a:t>
            </a:r>
            <a:r>
              <a:rPr lang="it-IT" dirty="0"/>
              <a:t>la Gestione di Dashboard</a:t>
            </a:r>
          </a:p>
        </p:txBody>
      </p:sp>
    </p:spTree>
    <p:extLst>
      <p:ext uri="{BB962C8B-B14F-4D97-AF65-F5344CB8AC3E}">
        <p14:creationId xmlns:p14="http://schemas.microsoft.com/office/powerpoint/2010/main" val="11573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0"/>
    </mc:Choice>
    <mc:Fallback xmlns="">
      <p:transition spd="slow" advTm="1493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Tecnologie Lato Client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63" y="4842479"/>
            <a:ext cx="4441731" cy="11823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95" y="2211687"/>
            <a:ext cx="2770137" cy="22730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5" y="3195882"/>
            <a:ext cx="4070141" cy="9931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15" y="3875193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83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Qery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Tecnologie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Qery Mobile</a:t>
            </a:r>
          </a:p>
          <a:p>
            <a:endParaRPr lang="it-IT" dirty="0"/>
          </a:p>
          <a:p>
            <a:r>
              <a:rPr lang="it-IT" dirty="0"/>
              <a:t>Sviluppi </a:t>
            </a:r>
            <a:r>
              <a:rPr lang="it-IT" dirty="0" smtClean="0"/>
              <a:t>Futuri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1120202"/>
      </p:ext>
    </p:extLst>
  </p:cSld>
  <p:clrMapOvr>
    <a:masterClrMapping/>
  </p:clrMapOvr>
  <p:transition spd="slow" advTm="22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40590" y="4119029"/>
            <a:ext cx="11252960" cy="669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27424" y="2418340"/>
            <a:ext cx="10554574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1"/>
                </a:solidFill>
              </a:rPr>
              <a:t>Qery</a:t>
            </a:r>
          </a:p>
          <a:p>
            <a:endParaRPr lang="it-IT" b="1" dirty="0" smtClean="0">
              <a:solidFill>
                <a:schemeClr val="bg2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Tecnologie</a:t>
            </a:r>
          </a:p>
          <a:p>
            <a:pPr marL="0" indent="0">
              <a:buFont typeface="Wingdings 2" charset="2"/>
              <a:buNone/>
            </a:pPr>
            <a:endParaRPr lang="it-IT" dirty="0" smtClean="0"/>
          </a:p>
          <a:p>
            <a:r>
              <a:rPr lang="it-IT" b="1" dirty="0" smtClean="0">
                <a:solidFill>
                  <a:schemeClr val="bg2"/>
                </a:solidFill>
              </a:rPr>
              <a:t>Qery Mobile</a:t>
            </a:r>
          </a:p>
          <a:p>
            <a:endParaRPr lang="it-IT" dirty="0" smtClean="0"/>
          </a:p>
          <a:p>
            <a:r>
              <a:rPr lang="it-IT" dirty="0" smtClean="0"/>
              <a:t>Sviluppi Futuri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216" y="4169100"/>
            <a:ext cx="569557" cy="5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3">
        <p:fade/>
      </p:transition>
    </mc:Choice>
    <mc:Fallback xmlns="">
      <p:transition spd="med" advTm="49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Dashboard</a:t>
            </a:r>
            <a:endParaRPr lang="it-IT" dirty="0"/>
          </a:p>
        </p:txBody>
      </p:sp>
      <p:pic>
        <p:nvPicPr>
          <p:cNvPr id="4" name="qer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6" end="157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649" y="2421776"/>
            <a:ext cx="7852700" cy="3950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04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Qery Mobile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20721" y="1591322"/>
            <a:ext cx="2761615" cy="28906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 smtClean="0"/>
              <a:t> </a:t>
            </a:r>
          </a:p>
          <a:p>
            <a:pPr marL="0" indent="0">
              <a:buNone/>
            </a:pPr>
            <a:r>
              <a:rPr lang="it-IT" sz="3600" b="1" dirty="0" smtClean="0"/>
              <a:t>Mobile</a:t>
            </a:r>
            <a:endParaRPr lang="it-IT" sz="3600" b="1" dirty="0"/>
          </a:p>
        </p:txBody>
      </p:sp>
      <p:pic>
        <p:nvPicPr>
          <p:cNvPr id="1026" name="Picture 2" descr="mobile_dash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2" y="4166047"/>
            <a:ext cx="3302501" cy="253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39" y="2389713"/>
            <a:ext cx="5610522" cy="3933814"/>
          </a:xfrm>
          <a:prstGeom prst="rect">
            <a:avLst/>
          </a:prstGeom>
        </p:spPr>
      </p:pic>
      <p:sp>
        <p:nvSpPr>
          <p:cNvPr id="7" name="Freccia angolare in su 6"/>
          <p:cNvSpPr/>
          <p:nvPr/>
        </p:nvSpPr>
        <p:spPr>
          <a:xfrm rot="5400000">
            <a:off x="1315049" y="3864388"/>
            <a:ext cx="811345" cy="98446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4007652" y="2926146"/>
            <a:ext cx="1458354" cy="5121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" y="2398054"/>
            <a:ext cx="3758362" cy="876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709044"/>
      </p:ext>
    </p:extLst>
  </p:cSld>
  <p:clrMapOvr>
    <a:masterClrMapping/>
  </p:clrMapOvr>
  <p:transition spd="slow" advTm="175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Progettazione di Qery Mobile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424" y="2475505"/>
            <a:ext cx="10554574" cy="3636511"/>
          </a:xfrm>
        </p:spPr>
        <p:txBody>
          <a:bodyPr/>
          <a:lstStyle/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Progettazione Database</a:t>
            </a:r>
          </a:p>
          <a:p>
            <a:r>
              <a:rPr lang="it-IT" sz="2400" dirty="0" smtClean="0"/>
              <a:t>Implementazione chiamate API REST</a:t>
            </a:r>
          </a:p>
          <a:p>
            <a:r>
              <a:rPr lang="it-IT" sz="2400" dirty="0" smtClean="0"/>
              <a:t>Implementazione del Pannello di Amministrazione 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90" y="2794382"/>
            <a:ext cx="2462108" cy="24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7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Progettazione del Database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80" y="2310186"/>
            <a:ext cx="6492321" cy="4275154"/>
          </a:xfrm>
          <a:prstGeom prst="rect">
            <a:avLst/>
          </a:prstGeom>
        </p:spPr>
      </p:pic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7585656" y="2253803"/>
            <a:ext cx="4247101" cy="4331537"/>
          </a:xfrm>
        </p:spPr>
        <p:txBody>
          <a:bodyPr/>
          <a:lstStyle/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651384" y="2572678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Dashboard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623152" y="3252255"/>
            <a:ext cx="3322749" cy="2176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2769" y="2323085"/>
            <a:ext cx="1506828" cy="44832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PARTE</a:t>
            </a:r>
            <a:endParaRPr lang="it-IT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789181" y="3863224"/>
            <a:ext cx="1506828" cy="44832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PAGINA</a:t>
            </a:r>
            <a:endParaRPr lang="it-IT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284527" y="4445668"/>
            <a:ext cx="1323352" cy="7770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284527" y="3501188"/>
            <a:ext cx="1323352" cy="7770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891513" y="3501188"/>
            <a:ext cx="1323352" cy="7770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891513" y="4445668"/>
            <a:ext cx="1323352" cy="7770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891513" y="5541447"/>
            <a:ext cx="360608" cy="309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21" name="Rettangolo arrotondato 20"/>
          <p:cNvSpPr/>
          <p:nvPr/>
        </p:nvSpPr>
        <p:spPr>
          <a:xfrm>
            <a:off x="1309567" y="5541447"/>
            <a:ext cx="360608" cy="309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22" name="Rettangolo arrotondato 21"/>
          <p:cNvSpPr/>
          <p:nvPr/>
        </p:nvSpPr>
        <p:spPr>
          <a:xfrm>
            <a:off x="1727621" y="5541447"/>
            <a:ext cx="360608" cy="309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10339997" y="3131765"/>
            <a:ext cx="1506828" cy="448327"/>
          </a:xfrm>
          <a:prstGeom prst="rect">
            <a:avLst/>
          </a:prstGeom>
          <a:solidFill>
            <a:srgbClr val="FB54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PERMESSI</a:t>
            </a:r>
            <a:endParaRPr lang="it-IT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3" y="4617710"/>
            <a:ext cx="1847473" cy="1847473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97" y="2253803"/>
            <a:ext cx="913708" cy="866243"/>
          </a:xfrm>
          <a:prstGeom prst="rect">
            <a:avLst/>
          </a:prstGeom>
        </p:spPr>
      </p:pic>
      <p:cxnSp>
        <p:nvCxnSpPr>
          <p:cNvPr id="27" name="Connettore 2 26"/>
          <p:cNvCxnSpPr/>
          <p:nvPr/>
        </p:nvCxnSpPr>
        <p:spPr>
          <a:xfrm flipV="1">
            <a:off x="3945901" y="2785747"/>
            <a:ext cx="535568" cy="389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4035150" y="2980676"/>
            <a:ext cx="446319" cy="333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10620801" y="4725162"/>
            <a:ext cx="1506828" cy="448327"/>
          </a:xfrm>
          <a:prstGeom prst="rect">
            <a:avLst/>
          </a:prstGeom>
          <a:solidFill>
            <a:srgbClr val="F798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JSON</a:t>
            </a:r>
            <a:endParaRPr lang="it-IT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0" y="2516880"/>
            <a:ext cx="2366972" cy="3369926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7659937" y="6016856"/>
            <a:ext cx="1506828" cy="448327"/>
          </a:xfrm>
          <a:prstGeom prst="rect">
            <a:avLst/>
          </a:prstGeom>
          <a:solidFill>
            <a:srgbClr val="A0F1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CARTELLE</a:t>
            </a:r>
            <a:endParaRPr lang="it-IT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74749" y="5923073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Organizzazione Gerarchica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2213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3" grpId="0" animBg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Progettazione di Qery Mobile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424" y="2475505"/>
            <a:ext cx="10554574" cy="3636511"/>
          </a:xfrm>
        </p:spPr>
        <p:txBody>
          <a:bodyPr/>
          <a:lstStyle/>
          <a:p>
            <a:r>
              <a:rPr lang="it-IT" sz="2400" dirty="0" smtClean="0"/>
              <a:t>Progettazione Database</a:t>
            </a: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Implementazione chiamate API REST</a:t>
            </a:r>
          </a:p>
          <a:p>
            <a:r>
              <a:rPr lang="it-IT" sz="2400" dirty="0"/>
              <a:t>Implementazione del Pannello di Amministrazione </a:t>
            </a:r>
            <a:r>
              <a:rPr lang="it-IT" sz="1800" dirty="0" smtClean="0"/>
              <a:t> </a:t>
            </a:r>
          </a:p>
          <a:p>
            <a:pPr lvl="1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02" y="3184857"/>
            <a:ext cx="549172" cy="5491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69" y="2770928"/>
            <a:ext cx="2237172" cy="22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87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Chiamate API REST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48" y="2453640"/>
            <a:ext cx="1408863" cy="14088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03" y="3387254"/>
            <a:ext cx="655900" cy="6559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2" y="5017407"/>
            <a:ext cx="1360259" cy="13602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18" y="4204708"/>
            <a:ext cx="1625397" cy="1625397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7987552" y="4176186"/>
            <a:ext cx="583730" cy="759853"/>
          </a:xfrm>
          <a:prstGeom prst="downArrow">
            <a:avLst/>
          </a:prstGeom>
          <a:solidFill>
            <a:srgbClr val="F7980D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Gallone 10"/>
          <p:cNvSpPr/>
          <p:nvPr/>
        </p:nvSpPr>
        <p:spPr>
          <a:xfrm>
            <a:off x="4400059" y="2895231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Gallone 11"/>
          <p:cNvSpPr/>
          <p:nvPr/>
        </p:nvSpPr>
        <p:spPr>
          <a:xfrm>
            <a:off x="4950716" y="2895231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Gallone 12"/>
          <p:cNvSpPr/>
          <p:nvPr/>
        </p:nvSpPr>
        <p:spPr>
          <a:xfrm>
            <a:off x="5604419" y="2895231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a destra con strisce 13"/>
          <p:cNvSpPr/>
          <p:nvPr/>
        </p:nvSpPr>
        <p:spPr>
          <a:xfrm rot="8521908">
            <a:off x="6123977" y="3789448"/>
            <a:ext cx="1332415" cy="712881"/>
          </a:xfrm>
          <a:prstGeom prst="stripedRightArrow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Gallone 14"/>
          <p:cNvSpPr/>
          <p:nvPr/>
        </p:nvSpPr>
        <p:spPr>
          <a:xfrm rot="12776210">
            <a:off x="4072916" y="4234254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Gallone 15"/>
          <p:cNvSpPr/>
          <p:nvPr/>
        </p:nvSpPr>
        <p:spPr>
          <a:xfrm rot="12776210">
            <a:off x="3663525" y="3992010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Gallone 16"/>
          <p:cNvSpPr/>
          <p:nvPr/>
        </p:nvSpPr>
        <p:spPr>
          <a:xfrm rot="12776210">
            <a:off x="3229558" y="3746940"/>
            <a:ext cx="651506" cy="592428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in giù 17"/>
          <p:cNvSpPr/>
          <p:nvPr/>
        </p:nvSpPr>
        <p:spPr>
          <a:xfrm rot="10800000">
            <a:off x="7379638" y="4124521"/>
            <a:ext cx="596312" cy="759853"/>
          </a:xfrm>
          <a:prstGeom prst="downArrow">
            <a:avLst/>
          </a:prstGeom>
          <a:solidFill>
            <a:srgbClr val="F7980D"/>
          </a:solidFill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35" y="5436913"/>
            <a:ext cx="1158250" cy="40122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26729" y="3822544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Dispositivo </a:t>
            </a:r>
          </a:p>
          <a:p>
            <a:r>
              <a:rPr lang="it-IT" dirty="0" smtClean="0"/>
              <a:t>Mobile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712472" y="2808689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Applicazione</a:t>
            </a:r>
          </a:p>
          <a:p>
            <a:r>
              <a:rPr lang="it-IT" dirty="0" smtClean="0"/>
              <a:t>web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347793" y="6141307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Database</a:t>
            </a:r>
            <a:endParaRPr lang="it-IT" dirty="0"/>
          </a:p>
        </p:txBody>
      </p:sp>
      <p:pic>
        <p:nvPicPr>
          <p:cNvPr id="21" name="Picture 2" descr="mobile_dashboar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92" y="2347368"/>
            <a:ext cx="1813619" cy="139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9102757"/>
      </p:ext>
    </p:extLst>
  </p:cSld>
  <p:clrMapOvr>
    <a:masterClrMapping/>
  </p:clrMapOvr>
  <p:transition spd="slow" advTm="165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Progettazione di Qery Mobile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424" y="2475505"/>
            <a:ext cx="10554574" cy="3636511"/>
          </a:xfrm>
        </p:spPr>
        <p:txBody>
          <a:bodyPr/>
          <a:lstStyle/>
          <a:p>
            <a:r>
              <a:rPr lang="it-IT" sz="2400" dirty="0" smtClean="0"/>
              <a:t>Progettazione Database</a:t>
            </a:r>
          </a:p>
          <a:p>
            <a:r>
              <a:rPr lang="it-IT" sz="2400" dirty="0" smtClean="0"/>
              <a:t>Implementazione chiamate API REST</a:t>
            </a:r>
          </a:p>
          <a:p>
            <a:r>
              <a:rPr lang="it-IT" sz="2400" b="1" dirty="0" smtClean="0"/>
              <a:t>Implementazione del Pannello di Amministrazione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39" y="3388429"/>
            <a:ext cx="549172" cy="5491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54" y="3937601"/>
            <a:ext cx="549172" cy="5491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/>
        </p:blipFill>
        <p:spPr>
          <a:xfrm>
            <a:off x="8949178" y="3010308"/>
            <a:ext cx="2432820" cy="25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1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400" dirty="0" smtClean="0"/>
          </a:p>
          <a:p>
            <a:r>
              <a:rPr lang="it-IT" sz="2400" dirty="0" smtClean="0"/>
              <a:t>Tirocinio presso </a:t>
            </a:r>
            <a:r>
              <a:rPr lang="it-IT" sz="2400" dirty="0" err="1" smtClean="0"/>
              <a:t>Ricchetti</a:t>
            </a:r>
            <a:r>
              <a:rPr lang="it-IT" sz="2400" dirty="0" smtClean="0"/>
              <a:t>:</a:t>
            </a:r>
          </a:p>
          <a:p>
            <a:pPr lvl="1"/>
            <a:r>
              <a:rPr lang="it-IT" dirty="0" smtClean="0"/>
              <a:t>Creazione di Dataview mediante Qery</a:t>
            </a:r>
            <a:r>
              <a:rPr lang="it-IT" sz="2400" dirty="0"/>
              <a:t>		    </a:t>
            </a:r>
            <a:r>
              <a:rPr lang="it-IT" sz="2400" dirty="0" smtClean="0"/>
              <a:t>  		</a:t>
            </a:r>
          </a:p>
          <a:p>
            <a:pPr marL="0" indent="0">
              <a:buNone/>
            </a:pPr>
            <a:endParaRPr lang="it-IT" sz="2400" dirty="0" smtClean="0"/>
          </a:p>
          <a:p>
            <a:r>
              <a:rPr lang="it-IT" sz="2400" dirty="0" smtClean="0"/>
              <a:t>Progettazione </a:t>
            </a:r>
            <a:r>
              <a:rPr lang="it-IT" sz="2400" dirty="0" err="1" smtClean="0"/>
              <a:t>QeryMobile</a:t>
            </a:r>
            <a:r>
              <a:rPr lang="it-IT" sz="2400" dirty="0" smtClean="0"/>
              <a:t> presso Quix:</a:t>
            </a:r>
          </a:p>
          <a:p>
            <a:pPr lvl="1"/>
            <a:r>
              <a:rPr lang="it-IT" dirty="0" smtClean="0"/>
              <a:t>Implementazione chiamate API REST</a:t>
            </a:r>
          </a:p>
          <a:p>
            <a:pPr lvl="1"/>
            <a:r>
              <a:rPr lang="it-IT" dirty="0" smtClean="0"/>
              <a:t>Implementazione del pannello di amministrazione per Dashboard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91" y="4479578"/>
            <a:ext cx="2240519" cy="8321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416" y="2344575"/>
            <a:ext cx="2493870" cy="15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3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Pannello di Amministrazione</a:t>
            </a: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0332757" y="2669096"/>
            <a:ext cx="1645920" cy="6298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Dashboard</a:t>
            </a:r>
            <a:endParaRPr lang="it-IT" sz="2000" b="1" dirty="0">
              <a:solidFill>
                <a:schemeClr val="bg2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0332757" y="3393156"/>
            <a:ext cx="1645920" cy="6298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Page</a:t>
            </a:r>
            <a:endParaRPr lang="it-IT" sz="2000" b="1" dirty="0">
              <a:solidFill>
                <a:schemeClr val="bg2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10332757" y="4169648"/>
            <a:ext cx="1645920" cy="6298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Part</a:t>
            </a:r>
            <a:endParaRPr lang="it-IT" sz="2000" b="1" dirty="0">
              <a:solidFill>
                <a:schemeClr val="bg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247755" y="2178371"/>
            <a:ext cx="9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Model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563179" y="494614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76043" y="229976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DAO</a:t>
            </a:r>
            <a:endParaRPr lang="it-IT" b="1" dirty="0"/>
          </a:p>
        </p:txBody>
      </p:sp>
      <p:sp>
        <p:nvSpPr>
          <p:cNvPr id="10" name="Rettangolo arrotondato 9"/>
          <p:cNvSpPr/>
          <p:nvPr/>
        </p:nvSpPr>
        <p:spPr>
          <a:xfrm>
            <a:off x="7176043" y="2716201"/>
            <a:ext cx="1645920" cy="6298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bg2"/>
                </a:solidFill>
              </a:rPr>
              <a:t>DashboardDAO</a:t>
            </a:r>
            <a:endParaRPr lang="it-IT" sz="2000" b="1" dirty="0">
              <a:solidFill>
                <a:schemeClr val="bg2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7176043" y="3440313"/>
            <a:ext cx="1645920" cy="6298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2"/>
                </a:solidFill>
              </a:rPr>
              <a:t>Page DAO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7176043" y="4216754"/>
            <a:ext cx="1645920" cy="62984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bg2"/>
                </a:solidFill>
              </a:rPr>
              <a:t>Part DAO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406465" y="499319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14" name="Gallone 13"/>
          <p:cNvSpPr/>
          <p:nvPr/>
        </p:nvSpPr>
        <p:spPr>
          <a:xfrm rot="10800000">
            <a:off x="9608791" y="3659564"/>
            <a:ext cx="492369" cy="480647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176043" y="5662116"/>
            <a:ext cx="1966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Autogenerati</a:t>
            </a:r>
            <a:endParaRPr lang="it-IT" dirty="0" smtClean="0"/>
          </a:p>
          <a:p>
            <a:r>
              <a:rPr lang="it-IT" dirty="0" smtClean="0"/>
              <a:t>Da Framework </a:t>
            </a:r>
          </a:p>
          <a:p>
            <a:r>
              <a:rPr lang="it-IT" dirty="0" smtClean="0"/>
              <a:t>Quix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0247755" y="5615009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Composizione </a:t>
            </a:r>
          </a:p>
          <a:p>
            <a:r>
              <a:rPr lang="it-IT" dirty="0" smtClean="0"/>
              <a:t>Rispecchia </a:t>
            </a:r>
          </a:p>
          <a:p>
            <a:r>
              <a:rPr lang="it-IT" dirty="0" smtClean="0"/>
              <a:t>DATABASE</a:t>
            </a:r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3929884" y="2092272"/>
            <a:ext cx="2321169" cy="1697078"/>
          </a:xfrm>
          <a:prstGeom prst="ellipse">
            <a:avLst/>
          </a:prstGeom>
          <a:solidFill>
            <a:srgbClr val="FFE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Dashboard</a:t>
            </a:r>
          </a:p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View</a:t>
            </a:r>
          </a:p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Manager</a:t>
            </a:r>
          </a:p>
          <a:p>
            <a:pPr algn="ctr"/>
            <a:r>
              <a:rPr lang="it-IT" sz="2000" b="1" dirty="0" smtClean="0">
                <a:solidFill>
                  <a:schemeClr val="bg2"/>
                </a:solidFill>
              </a:rPr>
              <a:t>Action</a:t>
            </a:r>
            <a:endParaRPr lang="it-IT" sz="2000" b="1" dirty="0">
              <a:solidFill>
                <a:schemeClr val="bg2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71" y="2115013"/>
            <a:ext cx="583759" cy="583759"/>
          </a:xfrm>
          <a:prstGeom prst="rect">
            <a:avLst/>
          </a:prstGeom>
        </p:spPr>
      </p:pic>
      <p:sp>
        <p:nvSpPr>
          <p:cNvPr id="25" name="Gallone 24"/>
          <p:cNvSpPr/>
          <p:nvPr/>
        </p:nvSpPr>
        <p:spPr>
          <a:xfrm rot="10800000">
            <a:off x="8969827" y="3659563"/>
            <a:ext cx="492369" cy="480647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 rot="10800000">
            <a:off x="9289309" y="3641609"/>
            <a:ext cx="492369" cy="480647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Gallone 26"/>
          <p:cNvSpPr/>
          <p:nvPr/>
        </p:nvSpPr>
        <p:spPr>
          <a:xfrm rot="2382695">
            <a:off x="6206649" y="3314945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Gallone 27"/>
          <p:cNvSpPr/>
          <p:nvPr/>
        </p:nvSpPr>
        <p:spPr>
          <a:xfrm rot="2251355">
            <a:off x="6411299" y="3475922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Gallone 28"/>
          <p:cNvSpPr/>
          <p:nvPr/>
        </p:nvSpPr>
        <p:spPr>
          <a:xfrm rot="2286684">
            <a:off x="6607245" y="3619001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Gallone 29"/>
          <p:cNvSpPr/>
          <p:nvPr/>
        </p:nvSpPr>
        <p:spPr>
          <a:xfrm rot="5400000">
            <a:off x="4836846" y="3909605"/>
            <a:ext cx="407963" cy="461517"/>
          </a:xfrm>
          <a:prstGeom prst="chevron">
            <a:avLst/>
          </a:prstGeom>
          <a:solidFill>
            <a:srgbClr val="F79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1" name="Gallone 30"/>
          <p:cNvSpPr/>
          <p:nvPr/>
        </p:nvSpPr>
        <p:spPr>
          <a:xfrm rot="5400000">
            <a:off x="4836845" y="4201762"/>
            <a:ext cx="407963" cy="461517"/>
          </a:xfrm>
          <a:prstGeom prst="chevron">
            <a:avLst/>
          </a:prstGeom>
          <a:solidFill>
            <a:srgbClr val="F79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Gallone 31"/>
          <p:cNvSpPr/>
          <p:nvPr/>
        </p:nvSpPr>
        <p:spPr>
          <a:xfrm rot="5400000">
            <a:off x="4838367" y="4498810"/>
            <a:ext cx="407963" cy="461517"/>
          </a:xfrm>
          <a:prstGeom prst="chevron">
            <a:avLst/>
          </a:prstGeom>
          <a:solidFill>
            <a:srgbClr val="F79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Rettangolo arrotondato 32"/>
          <p:cNvSpPr/>
          <p:nvPr/>
        </p:nvSpPr>
        <p:spPr>
          <a:xfrm>
            <a:off x="4244854" y="5151830"/>
            <a:ext cx="1591764" cy="1064016"/>
          </a:xfrm>
          <a:prstGeom prst="roundRect">
            <a:avLst/>
          </a:prstGeom>
          <a:solidFill>
            <a:srgbClr val="7D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</a:rPr>
              <a:t>Home </a:t>
            </a:r>
          </a:p>
          <a:p>
            <a:pPr algn="ctr"/>
            <a:r>
              <a:rPr lang="it-IT" b="1" dirty="0" smtClean="0">
                <a:solidFill>
                  <a:schemeClr val="bg2"/>
                </a:solidFill>
              </a:rPr>
              <a:t>JSP</a:t>
            </a:r>
            <a:endParaRPr lang="it-IT" b="1" dirty="0">
              <a:solidFill>
                <a:schemeClr val="bg2"/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7" t="18176" r="73632" b="13993"/>
          <a:stretch/>
        </p:blipFill>
        <p:spPr>
          <a:xfrm>
            <a:off x="5890960" y="3933677"/>
            <a:ext cx="576776" cy="675249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66" y="4556842"/>
            <a:ext cx="980555" cy="339669"/>
          </a:xfrm>
          <a:prstGeom prst="rect">
            <a:avLst/>
          </a:prstGeom>
        </p:spPr>
      </p:pic>
      <p:sp>
        <p:nvSpPr>
          <p:cNvPr id="39" name="Gallone 38"/>
          <p:cNvSpPr/>
          <p:nvPr/>
        </p:nvSpPr>
        <p:spPr>
          <a:xfrm rot="9814492">
            <a:off x="3263407" y="3199924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Gallone 39"/>
          <p:cNvSpPr/>
          <p:nvPr/>
        </p:nvSpPr>
        <p:spPr>
          <a:xfrm rot="9683152">
            <a:off x="3542908" y="3112914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" name="Gallone 40"/>
          <p:cNvSpPr/>
          <p:nvPr/>
        </p:nvSpPr>
        <p:spPr>
          <a:xfrm rot="9814492">
            <a:off x="3006209" y="3289876"/>
            <a:ext cx="407963" cy="461517"/>
          </a:xfrm>
          <a:prstGeom prst="chevron">
            <a:avLst/>
          </a:prstGeom>
          <a:solidFill>
            <a:srgbClr val="F7980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Rettangolo arrotondato 41"/>
          <p:cNvSpPr/>
          <p:nvPr/>
        </p:nvSpPr>
        <p:spPr>
          <a:xfrm>
            <a:off x="1185664" y="3208643"/>
            <a:ext cx="1671557" cy="1057699"/>
          </a:xfrm>
          <a:prstGeom prst="roundRect">
            <a:avLst/>
          </a:prstGeom>
          <a:solidFill>
            <a:srgbClr val="FDC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2"/>
                </a:solidFill>
              </a:rPr>
              <a:t>Validazioni</a:t>
            </a:r>
            <a:endParaRPr lang="it-IT" b="1" dirty="0">
              <a:solidFill>
                <a:schemeClr val="bg2"/>
              </a:solidFill>
            </a:endParaRPr>
          </a:p>
        </p:txBody>
      </p:sp>
      <p:sp>
        <p:nvSpPr>
          <p:cNvPr id="43" name="Rettangolo arrotondato 42"/>
          <p:cNvSpPr/>
          <p:nvPr/>
        </p:nvSpPr>
        <p:spPr>
          <a:xfrm>
            <a:off x="1092071" y="5235386"/>
            <a:ext cx="2047221" cy="905517"/>
          </a:xfrm>
          <a:prstGeom prst="roundRect">
            <a:avLst/>
          </a:prstGeom>
          <a:solidFill>
            <a:srgbClr val="7D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chemeClr val="bg2"/>
                </a:solidFill>
              </a:rPr>
              <a:t>QMAdmin</a:t>
            </a:r>
            <a:endParaRPr lang="it-IT" b="1" dirty="0" smtClean="0">
              <a:solidFill>
                <a:schemeClr val="bg2"/>
              </a:solidFill>
            </a:endParaRPr>
          </a:p>
          <a:p>
            <a:pPr algn="ctr"/>
            <a:r>
              <a:rPr lang="it-IT" b="1" dirty="0" smtClean="0">
                <a:solidFill>
                  <a:schemeClr val="bg2"/>
                </a:solidFill>
              </a:rPr>
              <a:t>JS</a:t>
            </a:r>
            <a:endParaRPr lang="it-IT" b="1" dirty="0">
              <a:solidFill>
                <a:schemeClr val="bg2"/>
              </a:solidFill>
            </a:endParaRPr>
          </a:p>
        </p:txBody>
      </p:sp>
      <p:sp>
        <p:nvSpPr>
          <p:cNvPr id="47" name="Freccia bidirezionale orizzontale 46"/>
          <p:cNvSpPr/>
          <p:nvPr/>
        </p:nvSpPr>
        <p:spPr>
          <a:xfrm>
            <a:off x="3206481" y="5443727"/>
            <a:ext cx="971011" cy="520014"/>
          </a:xfrm>
          <a:prstGeom prst="left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43" y="5700910"/>
            <a:ext cx="1231686" cy="12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/>
          <a:srcRect t="1622"/>
          <a:stretch/>
        </p:blipFill>
        <p:spPr>
          <a:xfrm>
            <a:off x="5064222" y="1948594"/>
            <a:ext cx="6904383" cy="328457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Dashboard</a:t>
            </a:r>
            <a:endParaRPr lang="it-IT" dirty="0"/>
          </a:p>
        </p:txBody>
      </p:sp>
      <p:sp>
        <p:nvSpPr>
          <p:cNvPr id="12" name="Ovale 11"/>
          <p:cNvSpPr/>
          <p:nvPr/>
        </p:nvSpPr>
        <p:spPr>
          <a:xfrm>
            <a:off x="6056349" y="5475962"/>
            <a:ext cx="990604" cy="883491"/>
          </a:xfrm>
          <a:prstGeom prst="ellipse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5" y="5539777"/>
            <a:ext cx="755860" cy="75586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39" y="3014316"/>
            <a:ext cx="5167860" cy="3623442"/>
          </a:xfrm>
          <a:prstGeom prst="rect">
            <a:avLst/>
          </a:prstGeom>
        </p:spPr>
      </p:pic>
      <p:sp>
        <p:nvSpPr>
          <p:cNvPr id="20" name="Ovale 19"/>
          <p:cNvSpPr/>
          <p:nvPr/>
        </p:nvSpPr>
        <p:spPr>
          <a:xfrm>
            <a:off x="275123" y="2437379"/>
            <a:ext cx="1204912" cy="1113183"/>
          </a:xfrm>
          <a:prstGeom prst="ellipse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8" y="2596405"/>
            <a:ext cx="1129781" cy="795130"/>
          </a:xfrm>
          <a:prstGeom prst="rect">
            <a:avLst/>
          </a:prstGeom>
        </p:spPr>
      </p:pic>
      <p:sp>
        <p:nvSpPr>
          <p:cNvPr id="22" name="Freccia a destra con strisce 21"/>
          <p:cNvSpPr/>
          <p:nvPr/>
        </p:nvSpPr>
        <p:spPr>
          <a:xfrm rot="2607015">
            <a:off x="989684" y="3366420"/>
            <a:ext cx="639450" cy="36828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con strisce 22"/>
          <p:cNvSpPr/>
          <p:nvPr/>
        </p:nvSpPr>
        <p:spPr>
          <a:xfrm rot="12911599">
            <a:off x="5568255" y="5493105"/>
            <a:ext cx="639450" cy="36828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8014107" y="3904124"/>
            <a:ext cx="990604" cy="883491"/>
          </a:xfrm>
          <a:prstGeom prst="ellipse">
            <a:avLst/>
          </a:prstGeom>
        </p:spPr>
        <p:style>
          <a:lnRef idx="1">
            <a:schemeClr val="accent6"/>
          </a:lnRef>
          <a:fillRef idx="1002">
            <a:schemeClr val="dk2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99" y="4092464"/>
            <a:ext cx="822819" cy="506809"/>
          </a:xfrm>
          <a:prstGeom prst="rect">
            <a:avLst/>
          </a:prstGeom>
        </p:spPr>
      </p:pic>
      <p:sp>
        <p:nvSpPr>
          <p:cNvPr id="28" name="Freccia a destra con strisce 27"/>
          <p:cNvSpPr/>
          <p:nvPr/>
        </p:nvSpPr>
        <p:spPr>
          <a:xfrm rot="12911599">
            <a:off x="7483014" y="3658900"/>
            <a:ext cx="639450" cy="36828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166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2" grpId="0" animBg="1"/>
      <p:bldP spid="23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Dashboard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68" y="2405434"/>
            <a:ext cx="5358730" cy="37714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61322" y="3506319"/>
            <a:ext cx="26757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Albero </a:t>
            </a:r>
          </a:p>
          <a:p>
            <a:r>
              <a:rPr lang="it-IT" sz="3200" dirty="0" smtClean="0"/>
              <a:t>di </a:t>
            </a:r>
          </a:p>
          <a:p>
            <a:r>
              <a:rPr lang="it-IT" sz="3200" dirty="0" smtClean="0"/>
              <a:t>Navigazione</a:t>
            </a:r>
            <a:endParaRPr lang="it-IT" sz="3200" dirty="0"/>
          </a:p>
        </p:txBody>
      </p:sp>
      <p:pic>
        <p:nvPicPr>
          <p:cNvPr id="3" name="1-navigation_t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60" y="2405434"/>
            <a:ext cx="8492414" cy="4193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139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Dashboard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71056"/>
            <a:ext cx="3405051" cy="34050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65816" y="3634972"/>
            <a:ext cx="24144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Modifica </a:t>
            </a:r>
          </a:p>
          <a:p>
            <a:r>
              <a:rPr lang="it-IT" sz="3200" dirty="0" smtClean="0"/>
              <a:t>Dashboard</a:t>
            </a:r>
          </a:p>
        </p:txBody>
      </p:sp>
      <p:pic>
        <p:nvPicPr>
          <p:cNvPr id="3" name="2-for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623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903" y="2319130"/>
            <a:ext cx="8831431" cy="4360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66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Gestione Dashboard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96" y="3220267"/>
            <a:ext cx="3700342" cy="22791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07995" y="3821256"/>
            <a:ext cx="3118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Composizione </a:t>
            </a:r>
          </a:p>
          <a:p>
            <a:r>
              <a:rPr lang="it-IT" sz="3200" dirty="0" smtClean="0"/>
              <a:t>Dashboard</a:t>
            </a:r>
            <a:endParaRPr lang="it-IT" sz="3200" dirty="0"/>
          </a:p>
        </p:txBody>
      </p:sp>
      <p:pic>
        <p:nvPicPr>
          <p:cNvPr id="7" name="3-moda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31" end="137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33" y="2385812"/>
            <a:ext cx="8775777" cy="4333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96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 smtClean="0"/>
          </a:p>
          <a:p>
            <a:endParaRPr lang="it-IT" sz="2200" dirty="0"/>
          </a:p>
          <a:p>
            <a:r>
              <a:rPr lang="it-IT" sz="2200" dirty="0" smtClean="0"/>
              <a:t>Le Dashboard:</a:t>
            </a:r>
          </a:p>
          <a:p>
            <a:pPr lvl="1"/>
            <a:r>
              <a:rPr lang="it-IT" sz="1900" dirty="0" smtClean="0"/>
              <a:t>Organizzano i Dataview in un’unica interfaccia</a:t>
            </a:r>
          </a:p>
          <a:p>
            <a:pPr lvl="1"/>
            <a:r>
              <a:rPr lang="it-IT" sz="1900" dirty="0" smtClean="0"/>
              <a:t>consultabili da dispositivi Mobili</a:t>
            </a:r>
          </a:p>
          <a:p>
            <a:pPr lvl="1"/>
            <a:r>
              <a:rPr lang="it-IT" sz="1900" dirty="0" smtClean="0"/>
              <a:t>gestite all’interno di Qery</a:t>
            </a:r>
          </a:p>
          <a:p>
            <a:pPr lvl="1"/>
            <a:endParaRPr lang="it-IT" dirty="0" smtClean="0"/>
          </a:p>
          <a:p>
            <a:r>
              <a:rPr lang="it-IT" sz="2200" dirty="0" smtClean="0"/>
              <a:t>Prossimi Sviluppi:</a:t>
            </a:r>
          </a:p>
          <a:p>
            <a:pPr lvl="1"/>
            <a:r>
              <a:rPr lang="it-IT" sz="1800" dirty="0" smtClean="0"/>
              <a:t>Visualizzatore di Dashboard all’interno di Qery</a:t>
            </a:r>
          </a:p>
          <a:p>
            <a:pPr lvl="1"/>
            <a:r>
              <a:rPr lang="it-IT" sz="1800" dirty="0" smtClean="0"/>
              <a:t>Rivisitazione dell’interfaccia grafica di Qery</a:t>
            </a:r>
          </a:p>
          <a:p>
            <a:pPr lvl="1"/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910" y="2827722"/>
            <a:ext cx="408171" cy="4081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00" y="3235893"/>
            <a:ext cx="350947" cy="3509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48" y="3586840"/>
            <a:ext cx="396449" cy="3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72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nuovo Qery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48" y="2780125"/>
            <a:ext cx="6105955" cy="38085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00" y="2325582"/>
            <a:ext cx="6888597" cy="426313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87" y="2021983"/>
            <a:ext cx="6485768" cy="456673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50" y="2107290"/>
            <a:ext cx="2449706" cy="6520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00" y="2586719"/>
            <a:ext cx="2381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3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 smtClean="0"/>
              <a:t>Grazie per l’attenzione</a:t>
            </a:r>
            <a:endParaRPr lang="it-IT" sz="7200" dirty="0"/>
          </a:p>
        </p:txBody>
      </p:sp>
    </p:spTree>
    <p:extLst>
      <p:ext uri="{BB962C8B-B14F-4D97-AF65-F5344CB8AC3E}">
        <p14:creationId xmlns:p14="http://schemas.microsoft.com/office/powerpoint/2010/main" val="4280519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sz="3100" dirty="0" smtClean="0"/>
          </a:p>
          <a:p>
            <a:r>
              <a:rPr lang="it-IT" sz="3100" dirty="0" smtClean="0"/>
              <a:t>Organizzare i Dataview in Dashboard</a:t>
            </a:r>
          </a:p>
          <a:p>
            <a:pPr marL="0" indent="0">
              <a:buNone/>
            </a:pPr>
            <a:endParaRPr lang="it-IT" sz="3100" dirty="0" smtClean="0"/>
          </a:p>
          <a:p>
            <a:r>
              <a:rPr lang="it-IT" sz="3100" dirty="0" smtClean="0"/>
              <a:t>Fornire i dati all’applicazione Mobile</a:t>
            </a:r>
          </a:p>
          <a:p>
            <a:pPr marL="0" indent="0">
              <a:buNone/>
            </a:pPr>
            <a:endParaRPr lang="it-IT" sz="3100" dirty="0" smtClean="0"/>
          </a:p>
          <a:p>
            <a:r>
              <a:rPr lang="it-IT" sz="3100" dirty="0" smtClean="0"/>
              <a:t>Gestire le Dashboard direttamente da Qery</a:t>
            </a:r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60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Qery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Tecnologie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Qery Mobile</a:t>
            </a:r>
          </a:p>
          <a:p>
            <a:endParaRPr lang="it-IT" dirty="0"/>
          </a:p>
          <a:p>
            <a:r>
              <a:rPr lang="it-IT" dirty="0"/>
              <a:t>Sviluppi </a:t>
            </a:r>
            <a:r>
              <a:rPr lang="it-IT" dirty="0" smtClean="0"/>
              <a:t>Futuri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556209"/>
      </p:ext>
    </p:extLst>
  </p:cSld>
  <p:clrMapOvr>
    <a:masterClrMapping/>
  </p:clrMapOvr>
  <p:transition spd="slow" advTm="91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818712" y="2511380"/>
            <a:ext cx="11252960" cy="669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818712" y="2222285"/>
            <a:ext cx="10554574" cy="3636511"/>
          </a:xfrm>
        </p:spPr>
        <p:txBody>
          <a:bodyPr/>
          <a:lstStyle/>
          <a:p>
            <a:r>
              <a:rPr lang="it-IT" b="1" dirty="0" smtClean="0">
                <a:solidFill>
                  <a:schemeClr val="bg2"/>
                </a:solidFill>
              </a:rPr>
              <a:t>Qery</a:t>
            </a:r>
          </a:p>
          <a:p>
            <a:endParaRPr lang="it-IT" b="1" dirty="0">
              <a:solidFill>
                <a:schemeClr val="bg2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Tecnologie</a:t>
            </a: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Qery Mobile</a:t>
            </a:r>
          </a:p>
          <a:p>
            <a:endParaRPr lang="it-IT" dirty="0"/>
          </a:p>
          <a:p>
            <a:r>
              <a:rPr lang="it-IT" dirty="0"/>
              <a:t>Sviluppi </a:t>
            </a:r>
            <a:r>
              <a:rPr lang="it-IT" dirty="0" smtClean="0"/>
              <a:t>Futuri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23" y="2541430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99" y="2511380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87" y="2541430"/>
            <a:ext cx="609600" cy="6096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11" y="2541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37">
        <p:fade/>
      </p:transition>
    </mc:Choice>
    <mc:Fallback xmlns="">
      <p:transition spd="med" advTm="55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Qery</a:t>
            </a:r>
            <a:endParaRPr lang="it-IT" dirty="0"/>
          </a:p>
        </p:txBody>
      </p:sp>
      <p:sp>
        <p:nvSpPr>
          <p:cNvPr id="9" name="Gallone 8"/>
          <p:cNvSpPr/>
          <p:nvPr/>
        </p:nvSpPr>
        <p:spPr>
          <a:xfrm rot="5400000">
            <a:off x="1637291" y="3996007"/>
            <a:ext cx="340114" cy="4870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5" y="4551678"/>
            <a:ext cx="1219200" cy="1219200"/>
          </a:xfrm>
          <a:prstGeom prst="rect">
            <a:avLst/>
          </a:prstGeom>
        </p:spPr>
      </p:pic>
      <p:sp>
        <p:nvSpPr>
          <p:cNvPr id="12" name="Gallone 11"/>
          <p:cNvSpPr/>
          <p:nvPr/>
        </p:nvSpPr>
        <p:spPr>
          <a:xfrm rot="5400000">
            <a:off x="1627559" y="3282631"/>
            <a:ext cx="359578" cy="4870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Gallone 12"/>
          <p:cNvSpPr/>
          <p:nvPr/>
        </p:nvSpPr>
        <p:spPr>
          <a:xfrm rot="5400000">
            <a:off x="1627559" y="3644185"/>
            <a:ext cx="359577" cy="4870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86" y="3510408"/>
            <a:ext cx="1415940" cy="141594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957073" y="5835113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Connessione </a:t>
            </a:r>
          </a:p>
          <a:p>
            <a:r>
              <a:rPr lang="it-IT" dirty="0" smtClean="0"/>
              <a:t>al database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096044" y="5319538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Esecuzione </a:t>
            </a:r>
          </a:p>
          <a:p>
            <a:r>
              <a:rPr lang="it-IT" dirty="0" smtClean="0"/>
              <a:t>Dataview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8306604" y="330000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Tabelle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0189874" y="4106341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Grafici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490806" y="512543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Mappe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9855910" y="593077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Custom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52" y="3472652"/>
            <a:ext cx="609600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06" y="2666312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51" y="4475673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702" y="5310102"/>
            <a:ext cx="609600" cy="609600"/>
          </a:xfrm>
          <a:prstGeom prst="rect">
            <a:avLst/>
          </a:prstGeom>
        </p:spPr>
      </p:pic>
      <p:pic>
        <p:nvPicPr>
          <p:cNvPr id="21" name="Segnaposto contenuto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2433386"/>
            <a:ext cx="3229140" cy="75329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16" y="3569785"/>
            <a:ext cx="1412516" cy="1412516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97" y="4382683"/>
            <a:ext cx="628446" cy="62844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54166" y="5314741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Modifica del </a:t>
            </a:r>
          </a:p>
          <a:p>
            <a:r>
              <a:rPr lang="it-IT" dirty="0" smtClean="0"/>
              <a:t>Dataview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4508"/>
      </p:ext>
    </p:extLst>
  </p:cSld>
  <p:clrMapOvr>
    <a:masterClrMapping/>
  </p:clrMapOvr>
  <p:transition spd="slow" advTm="430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6" grpId="0"/>
      <p:bldP spid="17" grpId="0"/>
      <p:bldP spid="24" grpId="0"/>
      <p:bldP spid="25" grpId="0"/>
      <p:bldP spid="26" grpId="0"/>
      <p:bldP spid="2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Qery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Tecnologie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Qery Mobile</a:t>
            </a:r>
          </a:p>
          <a:p>
            <a:endParaRPr lang="it-IT" dirty="0"/>
          </a:p>
          <a:p>
            <a:r>
              <a:rPr lang="it-IT" dirty="0"/>
              <a:t>Sviluppi </a:t>
            </a:r>
            <a:r>
              <a:rPr lang="it-IT" dirty="0" smtClean="0"/>
              <a:t>Futuri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7850844"/>
      </p:ext>
    </p:extLst>
  </p:cSld>
  <p:clrMapOvr>
    <a:masterClrMapping/>
  </p:clrMapOvr>
  <p:transition spd="slow" advTm="178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Contenuti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827424" y="3286319"/>
            <a:ext cx="11252960" cy="6697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27424" y="2415531"/>
            <a:ext cx="10554574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1"/>
                </a:solidFill>
              </a:rPr>
              <a:t>Qery</a:t>
            </a:r>
          </a:p>
          <a:p>
            <a:endParaRPr lang="it-IT" b="1" dirty="0" smtClean="0">
              <a:solidFill>
                <a:schemeClr val="bg2"/>
              </a:solidFill>
            </a:endParaRPr>
          </a:p>
          <a:p>
            <a:r>
              <a:rPr lang="it-IT" b="1" dirty="0" smtClean="0">
                <a:solidFill>
                  <a:schemeClr val="bg2"/>
                </a:solidFill>
              </a:rPr>
              <a:t>Tecnologie</a:t>
            </a:r>
          </a:p>
          <a:p>
            <a:pPr marL="0" indent="0">
              <a:buFont typeface="Wingdings 2" charset="2"/>
              <a:buNone/>
            </a:pPr>
            <a:endParaRPr lang="it-IT" dirty="0" smtClean="0"/>
          </a:p>
          <a:p>
            <a:r>
              <a:rPr lang="it-IT" dirty="0" smtClean="0"/>
              <a:t>Qery Mobile</a:t>
            </a:r>
          </a:p>
          <a:p>
            <a:endParaRPr lang="it-IT" dirty="0" smtClean="0"/>
          </a:p>
          <a:p>
            <a:r>
              <a:rPr lang="it-IT" dirty="0" smtClean="0"/>
              <a:t>Sviluppi Futuri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10" y="3250841"/>
            <a:ext cx="674461" cy="67446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96" y="3334693"/>
            <a:ext cx="572951" cy="5729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95" y="3007871"/>
            <a:ext cx="1231686" cy="12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18">
        <p:fade/>
      </p:transition>
    </mc:Choice>
    <mc:Fallback xmlns="">
      <p:transition spd="med" advTm="5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Tecnologie Lato Server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2" y="2391374"/>
            <a:ext cx="1914525" cy="1143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2" y="3944424"/>
            <a:ext cx="2048897" cy="8808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48" y="5235369"/>
            <a:ext cx="4400550" cy="1009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25007" y="3298093"/>
            <a:ext cx="265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Framework</a:t>
            </a:r>
            <a:endParaRPr lang="it-IT" sz="3600" b="1" dirty="0"/>
          </a:p>
        </p:txBody>
      </p:sp>
      <p:sp>
        <p:nvSpPr>
          <p:cNvPr id="11" name="Gallone 10"/>
          <p:cNvSpPr/>
          <p:nvPr/>
        </p:nvSpPr>
        <p:spPr>
          <a:xfrm>
            <a:off x="6061042" y="3524116"/>
            <a:ext cx="656822" cy="8406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Gallone 11"/>
          <p:cNvSpPr/>
          <p:nvPr/>
        </p:nvSpPr>
        <p:spPr>
          <a:xfrm>
            <a:off x="5374220" y="3544255"/>
            <a:ext cx="656822" cy="8406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Gallone 12"/>
          <p:cNvSpPr/>
          <p:nvPr/>
        </p:nvSpPr>
        <p:spPr>
          <a:xfrm>
            <a:off x="4717398" y="3544255"/>
            <a:ext cx="656822" cy="8406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27" y="3944424"/>
            <a:ext cx="2120222" cy="787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80085"/>
      </p:ext>
    </p:extLst>
  </p:cSld>
  <p:clrMapOvr>
    <a:masterClrMapping/>
  </p:clrMapOvr>
  <p:transition spd="slow" advTm="979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5.4|19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heme/theme1.xml><?xml version="1.0" encoding="utf-8"?>
<a:theme xmlns:a="http://schemas.openxmlformats.org/drawingml/2006/main" name="Citazione">
  <a:themeElements>
    <a:clrScheme name="Personalizzato 3">
      <a:dk1>
        <a:sysClr val="windowText" lastClr="000000"/>
      </a:dk1>
      <a:lt1>
        <a:srgbClr val="000000"/>
      </a:lt1>
      <a:dk2>
        <a:srgbClr val="FFFFFF"/>
      </a:dk2>
      <a:lt2>
        <a:srgbClr val="E2DFCC"/>
      </a:lt2>
      <a:accent1>
        <a:srgbClr val="37A76F"/>
      </a:accent1>
      <a:accent2>
        <a:srgbClr val="99CB38"/>
      </a:accent2>
      <a:accent3>
        <a:srgbClr val="4EB3CF"/>
      </a:accent3>
      <a:accent4>
        <a:srgbClr val="51C3F9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tro affumicato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TM03457503[[fn=Citazione]]</Template>
  <TotalTime>1505</TotalTime>
  <Words>257</Words>
  <Application>Microsoft Office PowerPoint</Application>
  <PresentationFormat>Widescreen</PresentationFormat>
  <Paragraphs>172</Paragraphs>
  <Slides>27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Century Gothic</vt:lpstr>
      <vt:lpstr>Tahoma</vt:lpstr>
      <vt:lpstr>Wingdings 2</vt:lpstr>
      <vt:lpstr>Citazione</vt:lpstr>
      <vt:lpstr>         UNIVERSITÀ DEGLI STUDI      DI MODENA E REGGIO EMILIA      Dipartimento di Scienze Fisiche, Informatiche e Matematiche        Corso di Laurea in Informatica                              Relatore: Riccardo Martoglia               Candidato: Samantha Miceli Qery Mobile         Anno Accademico 2014/2015 </vt:lpstr>
      <vt:lpstr>Introduzione</vt:lpstr>
      <vt:lpstr>Obiettivi</vt:lpstr>
      <vt:lpstr>Contenuti</vt:lpstr>
      <vt:lpstr>Contenuti</vt:lpstr>
      <vt:lpstr>Qery</vt:lpstr>
      <vt:lpstr>Contenuti</vt:lpstr>
      <vt:lpstr>Contenuti</vt:lpstr>
      <vt:lpstr>Tecnologie Lato Server</vt:lpstr>
      <vt:lpstr>Tecnologie Lato Client</vt:lpstr>
      <vt:lpstr>Contenuti</vt:lpstr>
      <vt:lpstr>Contenuti</vt:lpstr>
      <vt:lpstr>Dashboard</vt:lpstr>
      <vt:lpstr>Qery Mobile</vt:lpstr>
      <vt:lpstr>Progettazione di Qery Mobile</vt:lpstr>
      <vt:lpstr>Progettazione del Database</vt:lpstr>
      <vt:lpstr>Progettazione di Qery Mobile</vt:lpstr>
      <vt:lpstr>Chiamate API REST</vt:lpstr>
      <vt:lpstr>Progettazione di Qery Mobile</vt:lpstr>
      <vt:lpstr>Pannello di Amministrazione</vt:lpstr>
      <vt:lpstr>Gestione Dashboard</vt:lpstr>
      <vt:lpstr>Gestione Dashboard</vt:lpstr>
      <vt:lpstr>Gestione Dashboard</vt:lpstr>
      <vt:lpstr>Gestione Dashboard</vt:lpstr>
      <vt:lpstr>Conclusioni</vt:lpstr>
      <vt:lpstr>Il nuovo Qery</vt:lpstr>
      <vt:lpstr>Grazie per l’attenzione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Qery Mobile</dc:title>
  <dc:creator>Sammi</dc:creator>
  <cp:lastModifiedBy>Sammi</cp:lastModifiedBy>
  <cp:revision>153</cp:revision>
  <dcterms:created xsi:type="dcterms:W3CDTF">2015-07-05T13:38:30Z</dcterms:created>
  <dcterms:modified xsi:type="dcterms:W3CDTF">2015-07-14T09:07:53Z</dcterms:modified>
</cp:coreProperties>
</file>