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3" r:id="rId9"/>
    <p:sldId id="267" r:id="rId10"/>
    <p:sldId id="266" r:id="rId11"/>
    <p:sldId id="264" r:id="rId12"/>
    <p:sldId id="274" r:id="rId13"/>
    <p:sldId id="275" r:id="rId14"/>
    <p:sldId id="276" r:id="rId15"/>
    <p:sldId id="269" r:id="rId16"/>
    <p:sldId id="270" r:id="rId17"/>
    <p:sldId id="271" r:id="rId18"/>
    <p:sldId id="268" r:id="rId19"/>
    <p:sldId id="262" r:id="rId20"/>
    <p:sldId id="265" r:id="rId21"/>
    <p:sldId id="273" r:id="rId2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3220" autoAdjust="0"/>
  </p:normalViewPr>
  <p:slideViewPr>
    <p:cSldViewPr snapToGrid="0" snapToObjects="1">
      <p:cViewPr varScale="1">
        <p:scale>
          <a:sx n="64" d="100"/>
          <a:sy n="64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A676D-608C-B34C-941A-819973235D2A}" type="datetimeFigureOut">
              <a:rPr lang="it-IT" smtClean="0"/>
              <a:pPr/>
              <a:t>15/02/2012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A7076-5E34-0B46-9E41-4D0672DF9B8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07454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L’idea alla</a:t>
            </a:r>
            <a:r>
              <a:rPr lang="it-IT" baseline="0" dirty="0" smtClean="0"/>
              <a:t> base del progetto CalPlanner è stata quella di realizzare uno strumento che potesse essere utilizzato come supporto per la pianificazione e gestione di attività; e anche per le attività di rendicontazione spesso richieste in molti ambiti lavorativi.</a:t>
            </a:r>
          </a:p>
          <a:p>
            <a:endParaRPr lang="it-IT" baseline="0" dirty="0" smtClean="0"/>
          </a:p>
          <a:p>
            <a:pPr marL="457200" indent="-457200">
              <a:buFont typeface="Arial"/>
              <a:buChar char="•"/>
            </a:pPr>
            <a:endParaRPr lang="it-IT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Si è verificato che non esistevano altre app con le stesse funzionalità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A7076-5E34-0B46-9E41-4D0672DF9B8F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19303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A7076-5E34-0B46-9E41-4D0672DF9B8F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19303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A7076-5E34-0B46-9E41-4D0672DF9B8F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19303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A7076-5E34-0B46-9E41-4D0672DF9B8F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19303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A7076-5E34-0B46-9E41-4D0672DF9B8F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19303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A7076-5E34-0B46-9E41-4D0672DF9B8F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19303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A7076-5E34-0B46-9E41-4D0672DF9B8F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19303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A7076-5E34-0B46-9E41-4D0672DF9B8F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19303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A7076-5E34-0B46-9E41-4D0672DF9B8F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19303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A7076-5E34-0B46-9E41-4D0672DF9B8F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19303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A7076-5E34-0B46-9E41-4D0672DF9B8F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19303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A7076-5E34-0B46-9E41-4D0672DF9B8F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19303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A7076-5E34-0B46-9E41-4D0672DF9B8F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19303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A7076-5E34-0B46-9E41-4D0672DF9B8F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19303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A7076-5E34-0B46-9E41-4D0672DF9B8F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19303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 struttura del progetto è modulare…</a:t>
            </a:r>
            <a:endParaRPr lang="it-IT" dirty="0"/>
          </a:p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A7076-5E34-0B46-9E41-4D0672DF9B8F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19303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TRIGGER:</a:t>
            </a:r>
            <a:r>
              <a:rPr lang="it-IT" baseline="0" dirty="0" smtClean="0"/>
              <a:t> regole di derivazione per i dati derivati e regole imposte dall’</a:t>
            </a:r>
            <a:r>
              <a:rPr lang="it-IT" baseline="0" dirty="0" err="1" smtClean="0"/>
              <a:t>app</a:t>
            </a:r>
            <a:r>
              <a:rPr lang="it-IT" baseline="0" dirty="0" smtClean="0"/>
              <a:t>.</a:t>
            </a:r>
          </a:p>
          <a:p>
            <a:r>
              <a:rPr lang="it-IT" baseline="0" dirty="0" smtClean="0"/>
              <a:t>MODULO: modifica per accesso a tutti i calendari, GOOGLE CALENDAR può essere visto come un calendario di iCal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A7076-5E34-0B46-9E41-4D0672DF9B8F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19303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A7076-5E34-0B46-9E41-4D0672DF9B8F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19303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A7076-5E34-0B46-9E41-4D0672DF9B8F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19303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A7076-5E34-0B46-9E41-4D0672DF9B8F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19303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B469-300F-0940-94D1-E2D3C4305549}" type="datetimeFigureOut">
              <a:rPr lang="it-IT" smtClean="0"/>
              <a:pPr/>
              <a:t>15/02/2012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5DD9-7384-EF42-98AB-1063B3A7928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577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B469-300F-0940-94D1-E2D3C4305549}" type="datetimeFigureOut">
              <a:rPr lang="it-IT" smtClean="0"/>
              <a:pPr/>
              <a:t>15/02/2012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5DD9-7384-EF42-98AB-1063B3A7928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2282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B469-300F-0940-94D1-E2D3C4305549}" type="datetimeFigureOut">
              <a:rPr lang="it-IT" smtClean="0"/>
              <a:pPr/>
              <a:t>15/02/2012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5DD9-7384-EF42-98AB-1063B3A7928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1963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B469-300F-0940-94D1-E2D3C4305549}" type="datetimeFigureOut">
              <a:rPr lang="it-IT" smtClean="0"/>
              <a:pPr/>
              <a:t>15/02/2012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5DD9-7384-EF42-98AB-1063B3A7928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6233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B469-300F-0940-94D1-E2D3C4305549}" type="datetimeFigureOut">
              <a:rPr lang="it-IT" smtClean="0"/>
              <a:pPr/>
              <a:t>15/02/2012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5DD9-7384-EF42-98AB-1063B3A7928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86408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B469-300F-0940-94D1-E2D3C4305549}" type="datetimeFigureOut">
              <a:rPr lang="it-IT" smtClean="0"/>
              <a:pPr/>
              <a:t>15/02/2012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5DD9-7384-EF42-98AB-1063B3A7928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6236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B469-300F-0940-94D1-E2D3C4305549}" type="datetimeFigureOut">
              <a:rPr lang="it-IT" smtClean="0"/>
              <a:pPr/>
              <a:t>15/02/2012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5DD9-7384-EF42-98AB-1063B3A7928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5709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B469-300F-0940-94D1-E2D3C4305549}" type="datetimeFigureOut">
              <a:rPr lang="it-IT" smtClean="0"/>
              <a:pPr/>
              <a:t>15/02/2012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5DD9-7384-EF42-98AB-1063B3A7928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6754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B469-300F-0940-94D1-E2D3C4305549}" type="datetimeFigureOut">
              <a:rPr lang="it-IT" smtClean="0"/>
              <a:pPr/>
              <a:t>15/02/2012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5DD9-7384-EF42-98AB-1063B3A7928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9889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B469-300F-0940-94D1-E2D3C4305549}" type="datetimeFigureOut">
              <a:rPr lang="it-IT" smtClean="0"/>
              <a:pPr/>
              <a:t>15/02/2012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5DD9-7384-EF42-98AB-1063B3A7928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48243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B469-300F-0940-94D1-E2D3C4305549}" type="datetimeFigureOut">
              <a:rPr lang="it-IT" smtClean="0"/>
              <a:pPr/>
              <a:t>15/02/2012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5DD9-7384-EF42-98AB-1063B3A7928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0097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5B469-300F-0940-94D1-E2D3C4305549}" type="datetimeFigureOut">
              <a:rPr lang="it-IT" smtClean="0"/>
              <a:pPr/>
              <a:t>15/02/2012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F5DD9-7384-EF42-98AB-1063B3A7928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67553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5.pn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92423" y="105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UNIVERSITÀ DEGLI STUDI DI 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MODENA E REGGIO EMILIA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Facoltà </a:t>
            </a:r>
            <a:r>
              <a:rPr lang="it-IT" sz="2700" dirty="0">
                <a:latin typeface="Times New Roman" pitchFamily="18" charset="0"/>
                <a:cs typeface="Times New Roman" pitchFamily="18" charset="0"/>
              </a:rPr>
              <a:t>di Ingegneria “Enzo Ferrari” – Sede di Modena 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943112" y="1405881"/>
            <a:ext cx="717139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1036492" y="1382087"/>
            <a:ext cx="7171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Corso di Laurea Specialistica in Ingegneria Informatica 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943112" y="2424536"/>
            <a:ext cx="71713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Progettazione e Sviluppo di un’Applicazione per Dispositivi Mobili basati sul Sistema Operativo iOS per la Gestione e Pianificazione di 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Attività 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11141" y="4295229"/>
            <a:ext cx="36480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Relatore: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Prof.ssa Sonia Bergamaschi</a:t>
            </a:r>
          </a:p>
          <a:p>
            <a:endParaRPr lang="it-IT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Correlatore: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Prof. Riccardo Martoglia  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964341" y="4295229"/>
            <a:ext cx="3648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Candidato: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Giovanni Simonini</a:t>
            </a:r>
          </a:p>
        </p:txBody>
      </p:sp>
    </p:spTree>
    <p:extLst>
      <p:ext uri="{BB962C8B-B14F-4D97-AF65-F5344CB8AC3E}">
        <p14:creationId xmlns="" xmlns:p14="http://schemas.microsoft.com/office/powerpoint/2010/main" val="3875908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688" y="560314"/>
            <a:ext cx="906929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Moduli Grafici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26808" y="1403179"/>
            <a:ext cx="8603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Personalizzazione di oggetti creati con le APIs Titanium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363042" y="2412578"/>
            <a:ext cx="2255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Picker</a:t>
            </a:r>
            <a:endParaRPr lang="it-IT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/>
              <a:buChar char="•"/>
            </a:pP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TextField</a:t>
            </a:r>
            <a:endParaRPr lang="it-IT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/>
              <a:buChar char="•"/>
            </a:pPr>
            <a:endParaRPr lang="it-IT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/>
              <a:buChar char="•"/>
            </a:pP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Finestre pop up</a:t>
            </a:r>
          </a:p>
          <a:p>
            <a:pPr marL="457200" indent="-457200">
              <a:buFont typeface="Arial"/>
              <a:buChar char="•"/>
            </a:pPr>
            <a:endParaRPr lang="it-IT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/>
              <a:buChar char="•"/>
            </a:pP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tabeView</a:t>
            </a:r>
            <a:endParaRPr lang="it-IT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/>
              <a:buChar char="•"/>
            </a:pP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/>
              <a:buChar char="•"/>
            </a:pP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buttonBar</a:t>
            </a:r>
            <a:endParaRPr lang="it-IT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magine 7" descr="2012-02-12 01.19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17" y="5602504"/>
            <a:ext cx="2688374" cy="1136054"/>
          </a:xfrm>
          <a:prstGeom prst="rect">
            <a:avLst/>
          </a:prstGeom>
        </p:spPr>
      </p:pic>
      <p:pic>
        <p:nvPicPr>
          <p:cNvPr id="9" name="Immagine 8" descr="2012-02-12 01.24.3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17" y="2189796"/>
            <a:ext cx="2688374" cy="3177170"/>
          </a:xfrm>
          <a:prstGeom prst="rect">
            <a:avLst/>
          </a:prstGeom>
        </p:spPr>
      </p:pic>
      <p:pic>
        <p:nvPicPr>
          <p:cNvPr id="10" name="Immagine 9" descr="2012-02-01 11.02.4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312" y="2189796"/>
            <a:ext cx="2687564" cy="2186627"/>
          </a:xfrm>
          <a:prstGeom prst="rect">
            <a:avLst/>
          </a:prstGeom>
        </p:spPr>
      </p:pic>
      <p:pic>
        <p:nvPicPr>
          <p:cNvPr id="11" name="Immagine 10" descr="2012-02-12 01.28.5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312" y="4596905"/>
            <a:ext cx="2687564" cy="2141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9195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594"/>
    </mc:Choice>
    <mc:Fallback>
      <p:transition spd="slow" advTm="459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688" y="560314"/>
            <a:ext cx="906929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Vista totale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23207" y="1735635"/>
            <a:ext cx="1799179" cy="169277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WebView</a:t>
            </a:r>
          </a:p>
          <a:p>
            <a:pPr marL="342900" indent="-342900">
              <a:buFont typeface="Wingdings" charset="2"/>
              <a:buChar char="Ø"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HTML</a:t>
            </a:r>
          </a:p>
          <a:p>
            <a:pPr marL="342900" indent="-342900">
              <a:buFont typeface="Wingdings" charset="2"/>
              <a:buChar char="Ø"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CSS</a:t>
            </a:r>
          </a:p>
          <a:p>
            <a:pPr marL="342900" indent="-342900">
              <a:buFont typeface="Wingdings" charset="2"/>
              <a:buChar char="Ø"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JavaScript</a:t>
            </a:r>
          </a:p>
          <a:p>
            <a:pPr marL="342900" indent="-342900">
              <a:buFont typeface="Wingdings" charset="2"/>
              <a:buChar char="Ø"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jQuery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272275" y="4652375"/>
            <a:ext cx="3852393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+mj-lt"/>
              </a:rPr>
              <a:t>var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wView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>
                <a:latin typeface="+mj-lt"/>
              </a:rPr>
              <a:t>= </a:t>
            </a:r>
            <a:r>
              <a:rPr lang="en-US" b="1" dirty="0" err="1">
                <a:latin typeface="+mj-lt"/>
              </a:rPr>
              <a:t>Ti.UI.createWebView</a:t>
            </a:r>
            <a:r>
              <a:rPr lang="en-US" b="1" dirty="0">
                <a:latin typeface="+mj-lt"/>
              </a:rPr>
              <a:t>({</a:t>
            </a:r>
          </a:p>
          <a:p>
            <a:r>
              <a:rPr lang="pl-PL" dirty="0">
                <a:latin typeface="+mj-lt"/>
              </a:rPr>
              <a:t>		</a:t>
            </a:r>
            <a:r>
              <a:rPr lang="pl-PL" dirty="0" err="1">
                <a:latin typeface="+mj-lt"/>
              </a:rPr>
              <a:t>url</a:t>
            </a:r>
            <a:r>
              <a:rPr lang="pl-PL" dirty="0">
                <a:latin typeface="+mj-lt"/>
              </a:rPr>
              <a:t> : '</a:t>
            </a:r>
            <a:r>
              <a:rPr lang="pl-PL" dirty="0" err="1">
                <a:solidFill>
                  <a:srgbClr val="008000"/>
                </a:solidFill>
                <a:latin typeface="+mj-lt"/>
              </a:rPr>
              <a:t>webView</a:t>
            </a:r>
            <a:r>
              <a:rPr lang="pl-PL" dirty="0">
                <a:solidFill>
                  <a:srgbClr val="008000"/>
                </a:solidFill>
                <a:latin typeface="+mj-lt"/>
              </a:rPr>
              <a:t>/</a:t>
            </a:r>
            <a:r>
              <a:rPr lang="pl-PL" dirty="0" err="1">
                <a:solidFill>
                  <a:srgbClr val="008000"/>
                </a:solidFill>
                <a:latin typeface="+mj-lt"/>
              </a:rPr>
              <a:t>index.html</a:t>
            </a:r>
            <a:r>
              <a:rPr lang="pl-PL" dirty="0">
                <a:latin typeface="+mj-lt"/>
              </a:rPr>
              <a:t>',</a:t>
            </a:r>
          </a:p>
          <a:p>
            <a:r>
              <a:rPr lang="es-ES_tradnl" dirty="0">
                <a:latin typeface="+mj-lt"/>
              </a:rPr>
              <a:t>		</a:t>
            </a:r>
            <a:r>
              <a:rPr lang="es-ES_tradnl" dirty="0" err="1">
                <a:latin typeface="+mj-lt"/>
              </a:rPr>
              <a:t>scalesPageToFit</a:t>
            </a:r>
            <a:r>
              <a:rPr lang="es-ES_tradnl" dirty="0">
                <a:latin typeface="+mj-lt"/>
              </a:rPr>
              <a:t> : </a:t>
            </a:r>
            <a:r>
              <a:rPr lang="es-ES_tradnl" dirty="0">
                <a:solidFill>
                  <a:srgbClr val="FF0000"/>
                </a:solidFill>
                <a:latin typeface="+mj-lt"/>
              </a:rPr>
              <a:t>true</a:t>
            </a:r>
            <a:r>
              <a:rPr lang="es-ES_tradnl" dirty="0">
                <a:latin typeface="+mj-lt"/>
              </a:rPr>
              <a:t>,</a:t>
            </a:r>
          </a:p>
          <a:p>
            <a:r>
              <a:rPr lang="de-DE" dirty="0">
                <a:latin typeface="+mj-lt"/>
              </a:rPr>
              <a:t>		</a:t>
            </a:r>
            <a:r>
              <a:rPr lang="de-DE" dirty="0" err="1">
                <a:latin typeface="+mj-lt"/>
              </a:rPr>
              <a:t>fullscreen</a:t>
            </a:r>
            <a:r>
              <a:rPr lang="de-DE" dirty="0">
                <a:latin typeface="+mj-lt"/>
              </a:rPr>
              <a:t> : </a:t>
            </a:r>
            <a:r>
              <a:rPr lang="de-DE" dirty="0" err="1">
                <a:solidFill>
                  <a:srgbClr val="FF0000"/>
                </a:solidFill>
                <a:latin typeface="+mj-lt"/>
              </a:rPr>
              <a:t>true</a:t>
            </a:r>
            <a:r>
              <a:rPr lang="de-DE" dirty="0">
                <a:latin typeface="+mj-lt"/>
              </a:rPr>
              <a:t>,</a:t>
            </a:r>
          </a:p>
          <a:p>
            <a:r>
              <a:rPr lang="it-IT" dirty="0">
                <a:latin typeface="+mj-lt"/>
              </a:rPr>
              <a:t>	});</a:t>
            </a:r>
          </a:p>
          <a:p>
            <a:r>
              <a:rPr lang="pl-PL" dirty="0">
                <a:latin typeface="+mj-lt"/>
              </a:rPr>
              <a:t>	</a:t>
            </a:r>
            <a:r>
              <a:rPr lang="pl-PL" dirty="0" err="1">
                <a:latin typeface="+mj-lt"/>
              </a:rPr>
              <a:t>view.add</a:t>
            </a:r>
            <a:r>
              <a:rPr lang="pl-PL" dirty="0">
                <a:latin typeface="+mj-lt"/>
              </a:rPr>
              <a:t>(</a:t>
            </a:r>
            <a:r>
              <a:rPr lang="pl-PL" dirty="0" err="1">
                <a:latin typeface="+mj-lt"/>
              </a:rPr>
              <a:t>webView</a:t>
            </a:r>
            <a:r>
              <a:rPr lang="pl-PL" dirty="0">
                <a:latin typeface="+mj-lt"/>
              </a:rPr>
              <a:t>)</a:t>
            </a:r>
            <a:r>
              <a:rPr lang="pl-PL" dirty="0" smtClean="0">
                <a:latin typeface="+mj-lt"/>
              </a:rPr>
              <a:t>;</a:t>
            </a:r>
            <a:endParaRPr lang="pl-PL" dirty="0">
              <a:latin typeface="+mj-lt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61455" y="4886853"/>
            <a:ext cx="3202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Riga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= Tipo di Evento</a:t>
            </a:r>
          </a:p>
          <a:p>
            <a:pPr marL="342900" indent="-342900">
              <a:buFont typeface="Arial"/>
              <a:buChar char="•"/>
            </a:pP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Colonna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= Giorno</a:t>
            </a:r>
          </a:p>
          <a:p>
            <a:pPr marL="342900" indent="-342900">
              <a:buFont typeface="Arial"/>
              <a:buChar char="•"/>
            </a:pP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Cella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= Ore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/>
              <a:buChar char="•"/>
            </a:pP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Ultima riga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= Totale ore</a:t>
            </a:r>
            <a:endParaRPr lang="it-IT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Immagine 12" descr="2012-02-11 11.31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340" y="1346672"/>
            <a:ext cx="6144246" cy="32703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2263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2159"/>
    </mc:Choice>
    <mc:Fallback>
      <p:transition spd="slow" advTm="8215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688" y="560314"/>
            <a:ext cx="906929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Vista proiezioni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641729" y="1863214"/>
            <a:ext cx="5201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Algoritmo di ricerca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si basa su:</a:t>
            </a:r>
          </a:p>
          <a:p>
            <a:pPr marL="342900" indent="-342900">
              <a:buFont typeface="Arial"/>
              <a:buChar char="•"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Creazione di una </a:t>
            </a:r>
            <a:r>
              <a:rPr lang="it-IT" sz="20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matrice di disponibilità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giornaliera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/>
              <a:buChar char="•"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Ricerca per priorità decrescenti	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magine 7" descr="2012-02-11 11.41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729" y="4488894"/>
            <a:ext cx="5099461" cy="1848419"/>
          </a:xfrm>
          <a:prstGeom prst="rect">
            <a:avLst/>
          </a:prstGeom>
        </p:spPr>
      </p:pic>
      <p:sp>
        <p:nvSpPr>
          <p:cNvPr id="2" name="Freccia circolare in giù 1">
            <a:hlinkClick r:id="" action="ppaction://hlinkshowjump?jump=nextslide"/>
          </p:cNvPr>
          <p:cNvSpPr/>
          <p:nvPr/>
        </p:nvSpPr>
        <p:spPr>
          <a:xfrm rot="1798151">
            <a:off x="3428734" y="3612327"/>
            <a:ext cx="1206824" cy="522958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837" y="1872561"/>
            <a:ext cx="2935910" cy="4413039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566084" y="4001639"/>
            <a:ext cx="1357853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WebView</a:t>
            </a: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6355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602"/>
    </mc:Choice>
    <mc:Fallback>
      <p:transition spd="slow" advTm="7060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688" y="560314"/>
            <a:ext cx="906929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Statistiche dei Tipi di Evento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1108040" y="6236266"/>
            <a:ext cx="350062" cy="23346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1430086" y="6208647"/>
            <a:ext cx="1129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Completato</a:t>
            </a:r>
            <a:endParaRPr lang="it-IT" sz="1400" dirty="0"/>
          </a:p>
        </p:txBody>
      </p:sp>
      <p:sp>
        <p:nvSpPr>
          <p:cNvPr id="22" name="Rettangolo 21"/>
          <p:cNvSpPr/>
          <p:nvPr/>
        </p:nvSpPr>
        <p:spPr>
          <a:xfrm>
            <a:off x="2776688" y="6236266"/>
            <a:ext cx="350062" cy="2334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3098734" y="6208647"/>
            <a:ext cx="1029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In scadenza</a:t>
            </a:r>
            <a:endParaRPr lang="it-IT" sz="1400" dirty="0"/>
          </a:p>
        </p:txBody>
      </p:sp>
      <p:sp>
        <p:nvSpPr>
          <p:cNvPr id="24" name="Rettangolo 23"/>
          <p:cNvSpPr/>
          <p:nvPr/>
        </p:nvSpPr>
        <p:spPr>
          <a:xfrm>
            <a:off x="4444490" y="6262396"/>
            <a:ext cx="350062" cy="233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0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766536" y="6234777"/>
            <a:ext cx="1129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Scaduto</a:t>
            </a:r>
            <a:endParaRPr lang="it-IT" sz="1400" dirty="0"/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83" y="1961558"/>
            <a:ext cx="2684502" cy="40267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1425" y="1970897"/>
            <a:ext cx="2684502" cy="40267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Ovale 15"/>
          <p:cNvSpPr/>
          <p:nvPr/>
        </p:nvSpPr>
        <p:spPr>
          <a:xfrm>
            <a:off x="2630713" y="2128353"/>
            <a:ext cx="385380" cy="350345"/>
          </a:xfrm>
          <a:prstGeom prst="ellipse">
            <a:avLst/>
          </a:prstGeom>
          <a:solidFill>
            <a:schemeClr val="bg1">
              <a:lumMod val="65000"/>
              <a:alpha val="2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4 16"/>
          <p:cNvCxnSpPr>
            <a:stCxn id="16" idx="6"/>
          </p:cNvCxnSpPr>
          <p:nvPr/>
        </p:nvCxnSpPr>
        <p:spPr>
          <a:xfrm>
            <a:off x="3016093" y="2303526"/>
            <a:ext cx="745332" cy="5519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6639146" y="1971359"/>
            <a:ext cx="2343778" cy="313932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Recupero dei dati dal DB con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query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SQL</a:t>
            </a: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Rappresentazione grafica dello stato delle classi di evento</a:t>
            </a:r>
          </a:p>
          <a:p>
            <a:pPr marL="285750" indent="-285750">
              <a:buFont typeface="Arial"/>
              <a:buChar char="•"/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TableView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editabile </a:t>
            </a:r>
            <a:r>
              <a:rPr lang="it-IT" dirty="0" smtClean="0">
                <a:latin typeface="Times New Roman" pitchFamily="18" charset="0"/>
                <a:ea typeface="Wingdings"/>
                <a:cs typeface="Times New Roman" pitchFamily="18" charset="0"/>
                <a:sym typeface="Wingdings"/>
              </a:rPr>
              <a:t>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modifiche DB</a:t>
            </a:r>
          </a:p>
        </p:txBody>
      </p:sp>
    </p:spTree>
    <p:extLst>
      <p:ext uri="{BB962C8B-B14F-4D97-AF65-F5344CB8AC3E}">
        <p14:creationId xmlns="" xmlns:p14="http://schemas.microsoft.com/office/powerpoint/2010/main" val="992281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6115"/>
    </mc:Choice>
    <mc:Fallback>
      <p:transition spd="slow" advTm="3611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688" y="560314"/>
            <a:ext cx="906929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Import da calendario nativo</a:t>
            </a:r>
          </a:p>
        </p:txBody>
      </p:sp>
      <p:pic>
        <p:nvPicPr>
          <p:cNvPr id="4" name="Immagine 3" descr="2012-02-02 01.50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16" y="3223993"/>
            <a:ext cx="2156003" cy="3223992"/>
          </a:xfrm>
          <a:prstGeom prst="rect">
            <a:avLst/>
          </a:prstGeom>
        </p:spPr>
      </p:pic>
      <p:pic>
        <p:nvPicPr>
          <p:cNvPr id="5" name="Immagine 4" descr="2012-02-02 01.50.2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94" y="3223994"/>
            <a:ext cx="2156003" cy="3223992"/>
          </a:xfrm>
          <a:prstGeom prst="rect">
            <a:avLst/>
          </a:prstGeom>
        </p:spPr>
      </p:pic>
      <p:sp>
        <p:nvSpPr>
          <p:cNvPr id="7" name="Ovale 6"/>
          <p:cNvSpPr/>
          <p:nvPr/>
        </p:nvSpPr>
        <p:spPr>
          <a:xfrm>
            <a:off x="1424743" y="5923604"/>
            <a:ext cx="385380" cy="350345"/>
          </a:xfrm>
          <a:prstGeom prst="ellipse">
            <a:avLst/>
          </a:prstGeom>
          <a:solidFill>
            <a:schemeClr val="bg1">
              <a:lumMod val="65000"/>
              <a:alpha val="4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4 7"/>
          <p:cNvCxnSpPr>
            <a:endCxn id="5" idx="1"/>
          </p:cNvCxnSpPr>
          <p:nvPr/>
        </p:nvCxnSpPr>
        <p:spPr>
          <a:xfrm flipV="1">
            <a:off x="1810123" y="4835990"/>
            <a:ext cx="1435271" cy="1268412"/>
          </a:xfrm>
          <a:prstGeom prst="bentConnector3">
            <a:avLst>
              <a:gd name="adj1" fmla="val 74862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Ovale 8"/>
          <p:cNvSpPr/>
          <p:nvPr/>
        </p:nvSpPr>
        <p:spPr>
          <a:xfrm>
            <a:off x="3917587" y="4239157"/>
            <a:ext cx="385380" cy="350345"/>
          </a:xfrm>
          <a:prstGeom prst="ellipse">
            <a:avLst/>
          </a:prstGeom>
          <a:solidFill>
            <a:schemeClr val="bg1">
              <a:lumMod val="65000"/>
              <a:alpha val="4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4110277" y="6015667"/>
            <a:ext cx="385380" cy="350345"/>
          </a:xfrm>
          <a:prstGeom prst="ellipse">
            <a:avLst/>
          </a:prstGeom>
          <a:solidFill>
            <a:schemeClr val="accent6">
              <a:alpha val="54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destra rientrata 10"/>
          <p:cNvSpPr/>
          <p:nvPr/>
        </p:nvSpPr>
        <p:spPr>
          <a:xfrm>
            <a:off x="5527983" y="5219548"/>
            <a:ext cx="680019" cy="442744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265926" y="1418238"/>
            <a:ext cx="2699384" cy="1477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Ricerca titoli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contenenti determinate parole</a:t>
            </a:r>
          </a:p>
          <a:p>
            <a:pPr marL="285750" indent="-285750">
              <a:buFont typeface="Wingdings" charset="0"/>
              <a:buChar char="è"/>
            </a:pPr>
            <a:r>
              <a:rPr lang="it-IT" u="sng" dirty="0" err="1" smtClean="0">
                <a:latin typeface="Times New Roman" pitchFamily="18" charset="0"/>
                <a:cs typeface="Times New Roman" pitchFamily="18" charset="0"/>
              </a:rPr>
              <a:t>pre</a:t>
            </a:r>
            <a:r>
              <a:rPr lang="it-IT" u="sng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classificazione: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Raggruppamento per titoli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312780" y="1690857"/>
            <a:ext cx="2021232" cy="9233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Associazione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ad un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Tipo di Evento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dei titoli selezionati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Connettore 2 22"/>
          <p:cNvCxnSpPr>
            <a:stCxn id="13" idx="2"/>
            <a:endCxn id="5" idx="0"/>
          </p:cNvCxnSpPr>
          <p:nvPr/>
        </p:nvCxnSpPr>
        <p:spPr>
          <a:xfrm>
            <a:off x="4323396" y="2614187"/>
            <a:ext cx="0" cy="60980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stCxn id="12" idx="2"/>
            <a:endCxn id="4" idx="0"/>
          </p:cNvCxnSpPr>
          <p:nvPr/>
        </p:nvCxnSpPr>
        <p:spPr>
          <a:xfrm rot="5400000">
            <a:off x="1451405" y="3059779"/>
            <a:ext cx="328427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5989751" y="1418238"/>
            <a:ext cx="2631371" cy="12003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Creazione degli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Eventi del DB corrispondenti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ed aggiornamento delle statistiche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Connettore 2 27"/>
          <p:cNvCxnSpPr>
            <a:stCxn id="27" idx="2"/>
            <a:endCxn id="41" idx="0"/>
          </p:cNvCxnSpPr>
          <p:nvPr/>
        </p:nvCxnSpPr>
        <p:spPr>
          <a:xfrm>
            <a:off x="7305437" y="2618567"/>
            <a:ext cx="0" cy="60542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Immagin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0274" y="3223994"/>
            <a:ext cx="2090325" cy="31420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4603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8137"/>
    </mc:Choice>
    <mc:Fallback>
      <p:transition spd="slow" advTm="5813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688" y="560314"/>
            <a:ext cx="906929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Conclusioni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176557" y="4314396"/>
            <a:ext cx="71994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b="1" dirty="0" err="1" smtClean="0">
                <a:latin typeface="Times New Roman" pitchFamily="18" charset="0"/>
                <a:cs typeface="Times New Roman" pitchFamily="18" charset="0"/>
              </a:rPr>
              <a:t>CalPlanner</a:t>
            </a:r>
            <a:endParaRPr lang="it-IT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È stata </a:t>
            </a:r>
            <a:r>
              <a:rPr lang="it-IT" sz="2400" u="sng" dirty="0" smtClean="0">
                <a:latin typeface="Times New Roman" pitchFamily="18" charset="0"/>
                <a:cs typeface="Times New Roman" pitchFamily="18" charset="0"/>
              </a:rPr>
              <a:t>progettata e sviluppata un App funzionante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in grado di integrarsi con gli strumenti già utilizzati dall’utente (agende digitali)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176557" y="1543838"/>
            <a:ext cx="719941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Framework </a:t>
            </a:r>
            <a:r>
              <a:rPr lang="it-IT" sz="3200" b="1" dirty="0" smtClean="0">
                <a:latin typeface="Arial" pitchFamily="34" charset="0"/>
                <a:cs typeface="Arial" pitchFamily="34" charset="0"/>
              </a:rPr>
              <a:t>Titanium Mobile</a:t>
            </a:r>
          </a:p>
          <a:p>
            <a:r>
              <a:rPr lang="it-IT" sz="2400" dirty="0" smtClean="0">
                <a:solidFill>
                  <a:srgbClr val="008000"/>
                </a:solidFill>
                <a:latin typeface="Times New Roman" pitchFamily="18" charset="0"/>
                <a:ea typeface="Zapf Dingbats"/>
                <a:cs typeface="Times New Roman" pitchFamily="18" charset="0"/>
                <a:sym typeface="Zapf Dingbats"/>
              </a:rPr>
              <a:t>✓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Sviluppo rapido di App</a:t>
            </a:r>
          </a:p>
          <a:p>
            <a:r>
              <a:rPr lang="it-IT" sz="2400" dirty="0">
                <a:solidFill>
                  <a:srgbClr val="008000"/>
                </a:solidFill>
                <a:latin typeface="Times New Roman" pitchFamily="18" charset="0"/>
                <a:ea typeface="Zapf Dingbats"/>
                <a:cs typeface="Times New Roman" pitchFamily="18" charset="0"/>
                <a:sym typeface="Zapf Dingbats"/>
              </a:rPr>
              <a:t>✓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Multipiattaforma</a:t>
            </a:r>
          </a:p>
          <a:p>
            <a:r>
              <a:rPr lang="it-IT" sz="2400" dirty="0" smtClean="0">
                <a:solidFill>
                  <a:srgbClr val="008000"/>
                </a:solidFill>
                <a:latin typeface="Times New Roman" pitchFamily="18" charset="0"/>
                <a:ea typeface="Zapf Dingbats"/>
                <a:cs typeface="Times New Roman" pitchFamily="18" charset="0"/>
                <a:sym typeface="Zapf Dingbats"/>
              </a:rPr>
              <a:t>✓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Linguaggio ed APIs semplici</a:t>
            </a:r>
          </a:p>
          <a:p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ea typeface="Zapf Dingbats"/>
                <a:cs typeface="Times New Roman" pitchFamily="18" charset="0"/>
                <a:sym typeface="Zapf Dingbats"/>
              </a:rPr>
              <a:t>✗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Zapf Dingbats"/>
              </a:rPr>
              <a:t> </a:t>
            </a:r>
            <a:r>
              <a:rPr lang="it-IT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Zapf Dingbats"/>
              </a:rPr>
              <a:t>Prestazioni – Soluzione: tecniche di programmazione</a:t>
            </a:r>
          </a:p>
          <a:p>
            <a:r>
              <a:rPr lang="it-IT" sz="2400" dirty="0">
                <a:solidFill>
                  <a:srgbClr val="FF0000"/>
                </a:solidFill>
                <a:latin typeface="Times New Roman" pitchFamily="18" charset="0"/>
                <a:ea typeface="Zapf Dingbats"/>
                <a:cs typeface="Times New Roman" pitchFamily="18" charset="0"/>
                <a:sym typeface="Zapf Dingbats"/>
              </a:rPr>
              <a:t>✗</a:t>
            </a:r>
            <a:r>
              <a:rPr lang="it-IT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Zapf Dingbats"/>
              </a:rPr>
              <a:t> </a:t>
            </a:r>
            <a:r>
              <a:rPr lang="it-IT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Zapf Dingbats"/>
              </a:rPr>
              <a:t>APIs limitate (es: modulo calendario)</a:t>
            </a:r>
            <a:endParaRPr lang="it-IT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4476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723"/>
    </mc:Choice>
    <mc:Fallback>
      <p:transition spd="slow" advTm="372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688" y="560314"/>
            <a:ext cx="906929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Sviluppi Futuri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87280" y="1550184"/>
            <a:ext cx="820701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App CalPlanner per 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Android</a:t>
            </a:r>
          </a:p>
          <a:p>
            <a:pPr marL="342900" indent="-342900">
              <a:buFont typeface="Arial"/>
              <a:buChar char="•"/>
            </a:pP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/>
              <a:buChar char="•"/>
            </a:pP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Utilizzo 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multiutente</a:t>
            </a:r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(ambiente collaborativo di gestione di progetti)</a:t>
            </a:r>
          </a:p>
          <a:p>
            <a:pPr marL="342900" indent="-342900">
              <a:buFont typeface="Arial"/>
              <a:buChar char="•"/>
            </a:pP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/>
              <a:buChar char="•"/>
            </a:pP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Strumenti per gestione attività di agenti di vendita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suggerito dal Prof. Gianluca Marchi, facoltà di economia “Marco Biagi”)</a:t>
            </a:r>
            <a:r>
              <a:rPr lang="it-IT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Adattamento 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al supporto per </a:t>
            </a:r>
            <a:r>
              <a:rPr lang="it-IT" sz="2200" b="1" u="sng" dirty="0" smtClean="0">
                <a:latin typeface="Times New Roman" pitchFamily="18" charset="0"/>
                <a:cs typeface="Times New Roman" pitchFamily="18" charset="0"/>
              </a:rPr>
              <a:t>agenti di vendita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00100" lvl="1" indent="-342900">
              <a:buFont typeface="Courier New"/>
              <a:buChar char="o"/>
            </a:pPr>
            <a:r>
              <a:rPr lang="it-IT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Indicatori di comportamento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 (n° visite, ore…)</a:t>
            </a:r>
            <a:endParaRPr lang="it-IT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Courier New"/>
              <a:buChar char="o"/>
            </a:pPr>
            <a:r>
              <a:rPr lang="it-IT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Indicatori di risultato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 (budget di vendita prefissato)</a:t>
            </a:r>
          </a:p>
          <a:p>
            <a:pPr lvl="1"/>
            <a:r>
              <a:rPr lang="it-IT" sz="2200" dirty="0" smtClean="0">
                <a:solidFill>
                  <a:srgbClr val="0000FF"/>
                </a:solidFill>
                <a:latin typeface="Times New Roman" pitchFamily="18" charset="0"/>
                <a:ea typeface="Wingdings"/>
                <a:cs typeface="Times New Roman" pitchFamily="18" charset="0"/>
                <a:sym typeface="Wingdings"/>
              </a:rPr>
              <a:t></a:t>
            </a:r>
            <a:r>
              <a:rPr lang="it-IT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Studio di piani di interventi</a:t>
            </a:r>
          </a:p>
          <a:p>
            <a:pPr marL="800100" lvl="1" indent="-342900">
              <a:buFont typeface="Courier New"/>
              <a:buChar char="o"/>
            </a:pPr>
            <a:r>
              <a:rPr lang="it-IT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Georeferenziazione </a:t>
            </a:r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it-IT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GoogleMaps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Titanium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 APIs apposite)</a:t>
            </a:r>
            <a:endParaRPr lang="it-IT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it-IT" sz="2200" b="1" dirty="0" smtClean="0">
                <a:solidFill>
                  <a:srgbClr val="008000"/>
                </a:solidFill>
                <a:latin typeface="Times New Roman" pitchFamily="18" charset="0"/>
                <a:ea typeface="Wingdings"/>
                <a:cs typeface="Times New Roman" pitchFamily="18" charset="0"/>
                <a:sym typeface="Wingdings"/>
              </a:rPr>
              <a:t></a:t>
            </a:r>
            <a:r>
              <a:rPr lang="it-IT" sz="2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Ottimizzazione basata sulla prossimità spaziale</a:t>
            </a:r>
            <a:endParaRPr lang="it-IT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256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688" y="560314"/>
            <a:ext cx="906929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Grazie</a:t>
            </a:r>
          </a:p>
        </p:txBody>
      </p:sp>
    </p:spTree>
    <p:extLst>
      <p:ext uri="{BB962C8B-B14F-4D97-AF65-F5344CB8AC3E}">
        <p14:creationId xmlns="" xmlns:p14="http://schemas.microsoft.com/office/powerpoint/2010/main" val="115734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688" y="560314"/>
            <a:ext cx="906929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atin typeface="Times"/>
                <a:cs typeface="Times"/>
              </a:rPr>
              <a:t>Alcuni Esempi</a:t>
            </a:r>
          </a:p>
        </p:txBody>
      </p:sp>
    </p:spTree>
    <p:extLst>
      <p:ext uri="{BB962C8B-B14F-4D97-AF65-F5344CB8AC3E}">
        <p14:creationId xmlns="" xmlns:p14="http://schemas.microsoft.com/office/powerpoint/2010/main" val="774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688" y="560314"/>
            <a:ext cx="906929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atin typeface="Times"/>
                <a:cs typeface="Times"/>
              </a:rPr>
              <a:t>Database</a:t>
            </a:r>
          </a:p>
        </p:txBody>
      </p:sp>
      <p:pic>
        <p:nvPicPr>
          <p:cNvPr id="2" name="Immagine 1" descr="ER_definiti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648" y="2460737"/>
            <a:ext cx="4013073" cy="353957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957491" y="2007821"/>
            <a:ext cx="1867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"/>
                <a:cs typeface="Times"/>
              </a:rPr>
              <a:t>Schema E-R</a:t>
            </a:r>
            <a:endParaRPr lang="it-IT" sz="2400" dirty="0">
              <a:latin typeface="Times"/>
              <a:cs typeface="Time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29535" y="1844363"/>
            <a:ext cx="4155301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Times"/>
                <a:cs typeface="Times"/>
              </a:rPr>
              <a:t>Modellazione Entità-Relazioni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smtClean="0">
                <a:latin typeface="Times"/>
                <a:cs typeface="Times"/>
              </a:rPr>
              <a:t>Schema E-R</a:t>
            </a:r>
            <a:endParaRPr lang="it-IT" sz="2400" dirty="0">
              <a:latin typeface="Times"/>
              <a:cs typeface="Times"/>
            </a:endParaRPr>
          </a:p>
          <a:p>
            <a:pPr marL="342900" indent="-342900">
              <a:buFont typeface="Arial"/>
              <a:buChar char="•"/>
            </a:pPr>
            <a:r>
              <a:rPr lang="it-IT" sz="2400" dirty="0" smtClean="0">
                <a:latin typeface="Times"/>
                <a:cs typeface="Times"/>
              </a:rPr>
              <a:t>Regole di derivazione</a:t>
            </a:r>
          </a:p>
          <a:p>
            <a:pPr marL="342900" indent="-342900">
              <a:buFont typeface="Arial"/>
              <a:buChar char="•"/>
            </a:pPr>
            <a:endParaRPr lang="it-IT" sz="2400" dirty="0" smtClean="0">
              <a:latin typeface="Times"/>
              <a:cs typeface="Times"/>
            </a:endParaRPr>
          </a:p>
          <a:p>
            <a:r>
              <a:rPr lang="it-IT" sz="2400" b="1" dirty="0" smtClean="0">
                <a:latin typeface="Times"/>
                <a:cs typeface="Times"/>
              </a:rPr>
              <a:t>Definizione trigger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smtClean="0">
                <a:latin typeface="Times"/>
                <a:cs typeface="Times"/>
              </a:rPr>
              <a:t>Calcolo dei dati derivati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smtClean="0">
                <a:latin typeface="Times"/>
                <a:cs typeface="Times"/>
              </a:rPr>
              <a:t>Verifica dei vincoli</a:t>
            </a:r>
          </a:p>
          <a:p>
            <a:pPr marL="342900" indent="-342900">
              <a:buFont typeface="Arial"/>
              <a:buChar char="•"/>
            </a:pPr>
            <a:endParaRPr lang="it-IT" sz="2400" dirty="0">
              <a:latin typeface="Times"/>
              <a:cs typeface="Times"/>
            </a:endParaRPr>
          </a:p>
          <a:p>
            <a:r>
              <a:rPr lang="it-IT" sz="2400" b="1" dirty="0" smtClean="0">
                <a:latin typeface="Times"/>
                <a:cs typeface="Times"/>
              </a:rPr>
              <a:t>Query notevoli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smtClean="0">
                <a:latin typeface="Times"/>
                <a:cs typeface="Times"/>
              </a:rPr>
              <a:t>Verifica della disponibilità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>
                <a:latin typeface="Times"/>
                <a:cs typeface="Times"/>
              </a:rPr>
              <a:t>Ricerca della </a:t>
            </a:r>
            <a:r>
              <a:rPr lang="it-IT" sz="2400" dirty="0" smtClean="0">
                <a:latin typeface="Times"/>
                <a:cs typeface="Times"/>
              </a:rPr>
              <a:t>disponibilità</a:t>
            </a:r>
            <a:endParaRPr lang="it-IT" sz="2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509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57550" y="448234"/>
            <a:ext cx="8235904" cy="1877437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Idea iniziale</a:t>
            </a:r>
          </a:p>
          <a:p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Strumento di ausilio per:</a:t>
            </a:r>
          </a:p>
          <a:p>
            <a:pPr marL="457200" indent="-457200">
              <a:buFont typeface="Arial"/>
              <a:buChar char="•"/>
            </a:pPr>
            <a:r>
              <a:rPr lang="it-IT" sz="2800" u="sng" dirty="0" smtClean="0">
                <a:latin typeface="Times New Roman" pitchFamily="18" charset="0"/>
                <a:cs typeface="Times New Roman" pitchFamily="18" charset="0"/>
              </a:rPr>
              <a:t>Pianificazione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intelligente e </a:t>
            </a:r>
            <a:r>
              <a:rPr lang="it-IT" sz="2800" u="sng" dirty="0" smtClean="0">
                <a:latin typeface="Times New Roman" pitchFamily="18" charset="0"/>
                <a:cs typeface="Times New Roman" pitchFamily="18" charset="0"/>
              </a:rPr>
              <a:t>gestione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attività</a:t>
            </a:r>
          </a:p>
          <a:p>
            <a:pPr marL="457200" indent="-457200">
              <a:buFont typeface="Arial"/>
              <a:buChar char="•"/>
            </a:pPr>
            <a:r>
              <a:rPr lang="it-IT" sz="2800" u="sng" dirty="0" smtClean="0">
                <a:latin typeface="Times New Roman" pitchFamily="18" charset="0"/>
                <a:cs typeface="Times New Roman" pitchFamily="18" charset="0"/>
              </a:rPr>
              <a:t>Rendicontazione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e mantenimento di statistiche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12385" y="3785348"/>
            <a:ext cx="7666300" cy="27392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Obiettivo 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App 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CalPlanner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per dispositivi mobili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iOS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(Apple)</a:t>
            </a:r>
            <a:endParaRPr lang="it-IT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/>
              <a:buChar char="•"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Gestione di eventi per </a:t>
            </a:r>
            <a:r>
              <a:rPr lang="it-IT" sz="2400" u="sng" dirty="0" smtClean="0">
                <a:latin typeface="Times New Roman" pitchFamily="18" charset="0"/>
                <a:cs typeface="Times New Roman" pitchFamily="18" charset="0"/>
              </a:rPr>
              <a:t>classi con vincoli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imposti dall’utente</a:t>
            </a:r>
            <a:endParaRPr lang="it-IT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/>
              <a:buChar char="•"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Ricerca automatica della disponibilità temporale per la pianificazione di attività</a:t>
            </a:r>
          </a:p>
          <a:p>
            <a:pPr marL="457200" indent="-457200">
              <a:buFont typeface="Arial"/>
              <a:buChar char="•"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Viste riassuntive ed indicatori di completamento</a:t>
            </a:r>
          </a:p>
        </p:txBody>
      </p:sp>
      <p:sp>
        <p:nvSpPr>
          <p:cNvPr id="4" name="CasellaDiTesto 11"/>
          <p:cNvSpPr txBox="1"/>
          <p:nvPr/>
        </p:nvSpPr>
        <p:spPr>
          <a:xfrm>
            <a:off x="812385" y="2503056"/>
            <a:ext cx="7397296" cy="12618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Fase Preliminare</a:t>
            </a:r>
            <a:endParaRPr lang="it-IT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Verifica sui principali store di app che non esistesse un’App con le stesse funzionalità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85649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3174"/>
    </mc:Choice>
    <mc:Fallback>
      <p:transition spd="slow" advTm="7317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688" y="560314"/>
            <a:ext cx="906929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atin typeface="Times"/>
                <a:cs typeface="Times"/>
              </a:rPr>
              <a:t>Vista proiezioni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66" y="1620411"/>
            <a:ext cx="2535037" cy="37866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CasellaDiTesto 6"/>
          <p:cNvSpPr txBox="1"/>
          <p:nvPr/>
        </p:nvSpPr>
        <p:spPr>
          <a:xfrm>
            <a:off x="3557687" y="1629750"/>
            <a:ext cx="52011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latin typeface="Times"/>
                <a:cs typeface="Times"/>
              </a:rPr>
              <a:t>Vincoli:</a:t>
            </a:r>
            <a:endParaRPr lang="it-IT" sz="2000" dirty="0" smtClean="0">
              <a:latin typeface="Times"/>
              <a:cs typeface="Times"/>
            </a:endParaRPr>
          </a:p>
          <a:p>
            <a:pPr marL="342900" indent="-342900">
              <a:buFont typeface="Arial"/>
              <a:buChar char="•"/>
            </a:pPr>
            <a:r>
              <a:rPr lang="it-IT" sz="2000" dirty="0" smtClean="0">
                <a:latin typeface="Times"/>
                <a:cs typeface="Times"/>
              </a:rPr>
              <a:t>Data di inizio e di fine</a:t>
            </a:r>
          </a:p>
          <a:p>
            <a:pPr marL="342900" indent="-342900">
              <a:buFont typeface="Arial"/>
              <a:buChar char="•"/>
            </a:pPr>
            <a:r>
              <a:rPr lang="it-IT" sz="2000" dirty="0" smtClean="0">
                <a:latin typeface="Times"/>
                <a:cs typeface="Times"/>
              </a:rPr>
              <a:t>Ore totali e minime</a:t>
            </a:r>
          </a:p>
          <a:p>
            <a:pPr marL="342900" indent="-342900">
              <a:buFont typeface="Arial"/>
              <a:buChar char="•"/>
            </a:pPr>
            <a:r>
              <a:rPr lang="it-IT" sz="2000" dirty="0" smtClean="0">
                <a:latin typeface="Times"/>
                <a:cs typeface="Times"/>
              </a:rPr>
              <a:t>Ore/Settimana (</a:t>
            </a:r>
            <a:r>
              <a:rPr lang="it-IT" sz="2000" dirty="0" err="1" smtClean="0">
                <a:latin typeface="Times"/>
                <a:cs typeface="Times"/>
              </a:rPr>
              <a:t>max</a:t>
            </a:r>
            <a:r>
              <a:rPr lang="it-IT" sz="2000" dirty="0" smtClean="0">
                <a:latin typeface="Times"/>
                <a:cs typeface="Times"/>
              </a:rPr>
              <a:t>/</a:t>
            </a:r>
            <a:r>
              <a:rPr lang="it-IT" sz="2000" dirty="0" err="1" smtClean="0">
                <a:latin typeface="Times"/>
                <a:cs typeface="Times"/>
              </a:rPr>
              <a:t>min</a:t>
            </a:r>
            <a:r>
              <a:rPr lang="it-IT" sz="2000" dirty="0" smtClean="0">
                <a:latin typeface="Times"/>
                <a:cs typeface="Times"/>
              </a:rPr>
              <a:t>) - priorità</a:t>
            </a:r>
          </a:p>
          <a:p>
            <a:pPr marL="342900" indent="-342900">
              <a:buFont typeface="Arial"/>
              <a:buChar char="•"/>
            </a:pPr>
            <a:r>
              <a:rPr lang="it-IT" sz="2000" dirty="0" smtClean="0">
                <a:latin typeface="Times"/>
                <a:cs typeface="Times"/>
              </a:rPr>
              <a:t>Ore/Giorno (</a:t>
            </a:r>
            <a:r>
              <a:rPr lang="it-IT" sz="2000" dirty="0" err="1" smtClean="0">
                <a:latin typeface="Times"/>
                <a:cs typeface="Times"/>
              </a:rPr>
              <a:t>max</a:t>
            </a:r>
            <a:r>
              <a:rPr lang="it-IT" sz="2000" dirty="0" smtClean="0">
                <a:latin typeface="Times"/>
                <a:cs typeface="Times"/>
              </a:rPr>
              <a:t>/</a:t>
            </a:r>
            <a:r>
              <a:rPr lang="it-IT" sz="2000" dirty="0" err="1" smtClean="0">
                <a:latin typeface="Times"/>
                <a:cs typeface="Times"/>
              </a:rPr>
              <a:t>min</a:t>
            </a:r>
            <a:r>
              <a:rPr lang="it-IT" sz="2000" dirty="0" smtClean="0">
                <a:latin typeface="Times"/>
                <a:cs typeface="Times"/>
              </a:rPr>
              <a:t>) - priorità</a:t>
            </a:r>
          </a:p>
          <a:p>
            <a:pPr marL="342900" indent="-342900">
              <a:buFont typeface="Arial"/>
              <a:buChar char="•"/>
            </a:pPr>
            <a:r>
              <a:rPr lang="it-IT" sz="2000" dirty="0" smtClean="0">
                <a:latin typeface="Times"/>
                <a:cs typeface="Times"/>
              </a:rPr>
              <a:t>Giorni della settimana</a:t>
            </a:r>
          </a:p>
          <a:p>
            <a:pPr marL="342900" indent="-342900">
              <a:buFont typeface="Arial"/>
              <a:buChar char="•"/>
            </a:pPr>
            <a:r>
              <a:rPr lang="it-IT" sz="2000" dirty="0" smtClean="0">
                <a:latin typeface="Times"/>
                <a:cs typeface="Times"/>
              </a:rPr>
              <a:t>Fascia oraria</a:t>
            </a:r>
          </a:p>
          <a:p>
            <a:endParaRPr lang="it-IT" sz="2000" dirty="0">
              <a:latin typeface="Times"/>
              <a:cs typeface="Times"/>
            </a:endParaRPr>
          </a:p>
          <a:p>
            <a:pPr algn="just"/>
            <a:r>
              <a:rPr lang="it-IT" sz="2000" b="1" dirty="0" smtClean="0">
                <a:latin typeface="Times"/>
                <a:cs typeface="Times"/>
              </a:rPr>
              <a:t>Algoritmo di ricerca</a:t>
            </a:r>
            <a:r>
              <a:rPr lang="it-IT" sz="2000" dirty="0" smtClean="0">
                <a:latin typeface="Times"/>
                <a:cs typeface="Times"/>
              </a:rPr>
              <a:t> si basa su:</a:t>
            </a:r>
          </a:p>
          <a:p>
            <a:pPr marL="342900" indent="-342900">
              <a:buFont typeface="Arial"/>
              <a:buChar char="•"/>
            </a:pPr>
            <a:r>
              <a:rPr lang="it-IT" sz="2000" dirty="0" smtClean="0">
                <a:latin typeface="Times"/>
                <a:cs typeface="Times"/>
              </a:rPr>
              <a:t>Creazione di una </a:t>
            </a:r>
            <a:r>
              <a:rPr lang="it-IT" sz="2000" b="1" dirty="0" smtClean="0">
                <a:solidFill>
                  <a:srgbClr val="3366FF"/>
                </a:solidFill>
                <a:latin typeface="Times"/>
                <a:cs typeface="Times"/>
              </a:rPr>
              <a:t>matrice di disponibilità</a:t>
            </a:r>
            <a:r>
              <a:rPr lang="it-IT" sz="2000" dirty="0" smtClean="0">
                <a:latin typeface="Times"/>
                <a:cs typeface="Times"/>
              </a:rPr>
              <a:t> giornaliera</a:t>
            </a:r>
            <a:endParaRPr lang="it-IT" sz="2000" dirty="0">
              <a:latin typeface="Times"/>
              <a:cs typeface="Times"/>
            </a:endParaRPr>
          </a:p>
          <a:p>
            <a:pPr marL="342900" indent="-342900">
              <a:buFont typeface="Arial"/>
              <a:buChar char="•"/>
            </a:pPr>
            <a:r>
              <a:rPr lang="it-IT" sz="2000" dirty="0" smtClean="0">
                <a:latin typeface="Times"/>
                <a:cs typeface="Times"/>
              </a:rPr>
              <a:t>Ricerca per priorità decrescenti	</a:t>
            </a:r>
          </a:p>
        </p:txBody>
      </p:sp>
      <p:pic>
        <p:nvPicPr>
          <p:cNvPr id="8" name="Immagine 7" descr="2012-02-11 11.41.3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81" y="5407022"/>
            <a:ext cx="5267540" cy="19093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88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688" y="560314"/>
            <a:ext cx="906929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atin typeface="Times"/>
                <a:cs typeface="Times"/>
              </a:rPr>
              <a:t>Vista proiezioni</a:t>
            </a:r>
          </a:p>
        </p:txBody>
      </p:sp>
      <p:pic>
        <p:nvPicPr>
          <p:cNvPr id="4" name="Immagine 3" descr="webVi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9" y="2482349"/>
            <a:ext cx="7868414" cy="418802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291606" y="1609215"/>
            <a:ext cx="6729529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atin typeface="Times"/>
                <a:cs typeface="Times"/>
              </a:rPr>
              <a:t>Proiezione Evento</a:t>
            </a:r>
          </a:p>
        </p:txBody>
      </p:sp>
    </p:spTree>
    <p:extLst>
      <p:ext uri="{BB962C8B-B14F-4D97-AF65-F5344CB8AC3E}">
        <p14:creationId xmlns="" xmlns:p14="http://schemas.microsoft.com/office/powerpoint/2010/main" val="375893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magine 77" descr="j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02" y="2728708"/>
            <a:ext cx="506074" cy="653679"/>
          </a:xfrm>
          <a:prstGeom prst="rect">
            <a:avLst/>
          </a:prstGeom>
        </p:spPr>
      </p:pic>
      <p:sp>
        <p:nvSpPr>
          <p:cNvPr id="80" name="CasellaDiTesto 79"/>
          <p:cNvSpPr txBox="1"/>
          <p:nvPr/>
        </p:nvSpPr>
        <p:spPr>
          <a:xfrm>
            <a:off x="2117271" y="2857992"/>
            <a:ext cx="100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JavaScript,</a:t>
            </a:r>
          </a:p>
          <a:p>
            <a:r>
              <a:rPr lang="it-IT" sz="1200" dirty="0" smtClean="0"/>
              <a:t>HTML e CSS</a:t>
            </a:r>
            <a:endParaRPr lang="it-IT" sz="1200" dirty="0"/>
          </a:p>
        </p:txBody>
      </p:sp>
      <p:pic>
        <p:nvPicPr>
          <p:cNvPr id="87" name="Immagine 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84" y="3959208"/>
            <a:ext cx="3238500" cy="2044700"/>
          </a:xfrm>
          <a:prstGeom prst="rect">
            <a:avLst/>
          </a:prstGeom>
        </p:spPr>
      </p:pic>
      <p:sp>
        <p:nvSpPr>
          <p:cNvPr id="88" name="Freccia giù 87"/>
          <p:cNvSpPr/>
          <p:nvPr/>
        </p:nvSpPr>
        <p:spPr>
          <a:xfrm>
            <a:off x="1983962" y="3465962"/>
            <a:ext cx="238716" cy="38451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7" name="CasellaDiTesto 106"/>
          <p:cNvSpPr txBox="1"/>
          <p:nvPr/>
        </p:nvSpPr>
        <p:spPr>
          <a:xfrm>
            <a:off x="394779" y="5961250"/>
            <a:ext cx="1445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Native Android App</a:t>
            </a:r>
            <a:endParaRPr lang="it-IT" sz="1200" dirty="0"/>
          </a:p>
        </p:txBody>
      </p:sp>
      <p:sp>
        <p:nvSpPr>
          <p:cNvPr id="108" name="CasellaDiTesto 107"/>
          <p:cNvSpPr txBox="1"/>
          <p:nvPr/>
        </p:nvSpPr>
        <p:spPr>
          <a:xfrm>
            <a:off x="2117271" y="5970798"/>
            <a:ext cx="1445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Native iOS App</a:t>
            </a:r>
            <a:endParaRPr lang="it-IT" sz="1200" dirty="0"/>
          </a:p>
        </p:txBody>
      </p:sp>
      <p:cxnSp>
        <p:nvCxnSpPr>
          <p:cNvPr id="153" name="Connettore 1 152"/>
          <p:cNvCxnSpPr/>
          <p:nvPr/>
        </p:nvCxnSpPr>
        <p:spPr>
          <a:xfrm>
            <a:off x="4573860" y="2428024"/>
            <a:ext cx="0" cy="40894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642838" y="1599300"/>
            <a:ext cx="3370931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Bridge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JavaScript – Objective C (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iOS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JavaScript – Java (Android)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CasellaDiTesto 75"/>
          <p:cNvSpPr txBox="1"/>
          <p:nvPr/>
        </p:nvSpPr>
        <p:spPr>
          <a:xfrm>
            <a:off x="46689" y="419259"/>
            <a:ext cx="9069298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Arial" pitchFamily="34" charset="0"/>
                <a:cs typeface="Arial" pitchFamily="34" charset="0"/>
              </a:rPr>
              <a:t>Titanium Mobile</a:t>
            </a:r>
          </a:p>
          <a:p>
            <a:pPr algn="ctr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App native iOS ed Android con un unico Framework</a:t>
            </a:r>
          </a:p>
        </p:txBody>
      </p:sp>
    </p:spTree>
    <p:extLst>
      <p:ext uri="{BB962C8B-B14F-4D97-AF65-F5344CB8AC3E}">
        <p14:creationId xmlns="" xmlns:p14="http://schemas.microsoft.com/office/powerpoint/2010/main" val="6007618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90224"/>
    </mc:Choice>
    <mc:Fallback>
      <p:transition spd="slow" advTm="9022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magine 77" descr="j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02" y="2728708"/>
            <a:ext cx="506074" cy="653679"/>
          </a:xfrm>
          <a:prstGeom prst="rect">
            <a:avLst/>
          </a:prstGeom>
        </p:spPr>
      </p:pic>
      <p:sp>
        <p:nvSpPr>
          <p:cNvPr id="80" name="CasellaDiTesto 79"/>
          <p:cNvSpPr txBox="1"/>
          <p:nvPr/>
        </p:nvSpPr>
        <p:spPr>
          <a:xfrm>
            <a:off x="2117271" y="2857992"/>
            <a:ext cx="100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JavaScript,</a:t>
            </a:r>
          </a:p>
          <a:p>
            <a:r>
              <a:rPr lang="it-IT" sz="1200" dirty="0" smtClean="0"/>
              <a:t>HTML e CSS</a:t>
            </a:r>
            <a:endParaRPr lang="it-IT" sz="1200" dirty="0"/>
          </a:p>
        </p:txBody>
      </p:sp>
      <p:pic>
        <p:nvPicPr>
          <p:cNvPr id="87" name="Immagine 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84" y="3959208"/>
            <a:ext cx="3238500" cy="2044700"/>
          </a:xfrm>
          <a:prstGeom prst="rect">
            <a:avLst/>
          </a:prstGeom>
        </p:spPr>
      </p:pic>
      <p:sp>
        <p:nvSpPr>
          <p:cNvPr id="88" name="Freccia giù 87"/>
          <p:cNvSpPr/>
          <p:nvPr/>
        </p:nvSpPr>
        <p:spPr>
          <a:xfrm>
            <a:off x="1983962" y="3465962"/>
            <a:ext cx="238716" cy="38451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7" name="CasellaDiTesto 106"/>
          <p:cNvSpPr txBox="1"/>
          <p:nvPr/>
        </p:nvSpPr>
        <p:spPr>
          <a:xfrm>
            <a:off x="394779" y="5961250"/>
            <a:ext cx="1445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Native Android App</a:t>
            </a:r>
            <a:endParaRPr lang="it-IT" sz="1200" dirty="0"/>
          </a:p>
        </p:txBody>
      </p:sp>
      <p:sp>
        <p:nvSpPr>
          <p:cNvPr id="108" name="CasellaDiTesto 107"/>
          <p:cNvSpPr txBox="1"/>
          <p:nvPr/>
        </p:nvSpPr>
        <p:spPr>
          <a:xfrm>
            <a:off x="2117271" y="5970798"/>
            <a:ext cx="1445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Native iOS App</a:t>
            </a:r>
            <a:endParaRPr lang="it-IT" sz="1200" dirty="0"/>
          </a:p>
        </p:txBody>
      </p:sp>
      <p:sp>
        <p:nvSpPr>
          <p:cNvPr id="109" name="Rettangolo 108"/>
          <p:cNvSpPr/>
          <p:nvPr/>
        </p:nvSpPr>
        <p:spPr>
          <a:xfrm>
            <a:off x="5334349" y="2558558"/>
            <a:ext cx="2285178" cy="40581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0" name="CasellaDiTesto 109"/>
          <p:cNvSpPr txBox="1"/>
          <p:nvPr/>
        </p:nvSpPr>
        <p:spPr>
          <a:xfrm>
            <a:off x="5334349" y="2558558"/>
            <a:ext cx="70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iOS</a:t>
            </a:r>
            <a:endParaRPr lang="it-IT" dirty="0"/>
          </a:p>
        </p:txBody>
      </p:sp>
      <p:sp>
        <p:nvSpPr>
          <p:cNvPr id="111" name="Rettangolo 110"/>
          <p:cNvSpPr/>
          <p:nvPr/>
        </p:nvSpPr>
        <p:spPr>
          <a:xfrm>
            <a:off x="5534847" y="2945573"/>
            <a:ext cx="1891392" cy="450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4F81BD"/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UI/Event Handling</a:t>
            </a:r>
            <a:endParaRPr lang="it-IT" dirty="0"/>
          </a:p>
        </p:txBody>
      </p:sp>
      <p:sp>
        <p:nvSpPr>
          <p:cNvPr id="112" name="Rettangolo 111"/>
          <p:cNvSpPr/>
          <p:nvPr/>
        </p:nvSpPr>
        <p:spPr>
          <a:xfrm>
            <a:off x="5520101" y="4093140"/>
            <a:ext cx="1891392" cy="12580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3" name="CasellaDiTesto 112"/>
          <p:cNvSpPr txBox="1"/>
          <p:nvPr/>
        </p:nvSpPr>
        <p:spPr>
          <a:xfrm>
            <a:off x="6650014" y="4466406"/>
            <a:ext cx="6846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 smtClean="0"/>
              <a:t>webKit</a:t>
            </a:r>
            <a:endParaRPr lang="it-IT" sz="1100" dirty="0"/>
          </a:p>
        </p:txBody>
      </p:sp>
      <p:pic>
        <p:nvPicPr>
          <p:cNvPr id="114" name="Immagine 113" descr="WebKit-pictur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157" y="4154101"/>
            <a:ext cx="458975" cy="372142"/>
          </a:xfrm>
          <a:prstGeom prst="rect">
            <a:avLst/>
          </a:prstGeom>
        </p:spPr>
      </p:pic>
      <p:sp>
        <p:nvSpPr>
          <p:cNvPr id="115" name="Rettangolo 114"/>
          <p:cNvSpPr/>
          <p:nvPr/>
        </p:nvSpPr>
        <p:spPr>
          <a:xfrm>
            <a:off x="5651299" y="4787994"/>
            <a:ext cx="1567153" cy="450779"/>
          </a:xfrm>
          <a:prstGeom prst="rect">
            <a:avLst/>
          </a:prstGeom>
          <a:solidFill>
            <a:srgbClr val="FEFFB7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Logica di applicazione</a:t>
            </a:r>
            <a:endParaRPr lang="it-IT" sz="1400" dirty="0"/>
          </a:p>
        </p:txBody>
      </p:sp>
      <p:pic>
        <p:nvPicPr>
          <p:cNvPr id="116" name="Immagine 115" descr="icon_business_rules_engin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081" y="4204796"/>
            <a:ext cx="333986" cy="376805"/>
          </a:xfrm>
          <a:prstGeom prst="rect">
            <a:avLst/>
          </a:prstGeom>
        </p:spPr>
      </p:pic>
      <p:sp>
        <p:nvSpPr>
          <p:cNvPr id="117" name="Rettangolo 116"/>
          <p:cNvSpPr/>
          <p:nvPr/>
        </p:nvSpPr>
        <p:spPr>
          <a:xfrm>
            <a:off x="5489907" y="6043138"/>
            <a:ext cx="1891392" cy="450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Data/DataBase</a:t>
            </a:r>
            <a:endParaRPr lang="it-IT" dirty="0"/>
          </a:p>
        </p:txBody>
      </p:sp>
      <p:sp>
        <p:nvSpPr>
          <p:cNvPr id="120" name="CasellaDiTesto 119"/>
          <p:cNvSpPr txBox="1"/>
          <p:nvPr/>
        </p:nvSpPr>
        <p:spPr>
          <a:xfrm>
            <a:off x="7800844" y="2908217"/>
            <a:ext cx="1088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c</a:t>
            </a:r>
            <a:r>
              <a:rPr lang="it-IT" sz="1400" dirty="0" smtClean="0"/>
              <a:t>odice nativo</a:t>
            </a:r>
            <a:endParaRPr lang="it-IT" sz="1400" dirty="0"/>
          </a:p>
        </p:txBody>
      </p:sp>
      <p:sp>
        <p:nvSpPr>
          <p:cNvPr id="121" name="CasellaDiTesto 120"/>
          <p:cNvSpPr txBox="1"/>
          <p:nvPr/>
        </p:nvSpPr>
        <p:spPr>
          <a:xfrm>
            <a:off x="7851645" y="6006918"/>
            <a:ext cx="1088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c</a:t>
            </a:r>
            <a:r>
              <a:rPr lang="it-IT" sz="1400" dirty="0" smtClean="0"/>
              <a:t>odice nativo</a:t>
            </a:r>
            <a:endParaRPr lang="it-IT" sz="1400" dirty="0"/>
          </a:p>
        </p:txBody>
      </p:sp>
      <p:cxnSp>
        <p:nvCxnSpPr>
          <p:cNvPr id="122" name="Connettore 2 121"/>
          <p:cNvCxnSpPr>
            <a:stCxn id="111" idx="3"/>
            <a:endCxn id="120" idx="1"/>
          </p:cNvCxnSpPr>
          <p:nvPr/>
        </p:nvCxnSpPr>
        <p:spPr>
          <a:xfrm flipV="1">
            <a:off x="7426239" y="3169827"/>
            <a:ext cx="374605" cy="1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Connettore 2 122"/>
          <p:cNvCxnSpPr>
            <a:stCxn id="117" idx="3"/>
            <a:endCxn id="121" idx="1"/>
          </p:cNvCxnSpPr>
          <p:nvPr/>
        </p:nvCxnSpPr>
        <p:spPr>
          <a:xfrm>
            <a:off x="7381299" y="6268528"/>
            <a:ext cx="47034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CasellaDiTesto 123"/>
          <p:cNvSpPr txBox="1"/>
          <p:nvPr/>
        </p:nvSpPr>
        <p:spPr>
          <a:xfrm>
            <a:off x="7835148" y="4859495"/>
            <a:ext cx="1037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JavaScript</a:t>
            </a:r>
            <a:endParaRPr lang="it-IT" sz="1400" dirty="0"/>
          </a:p>
        </p:txBody>
      </p:sp>
      <p:cxnSp>
        <p:nvCxnSpPr>
          <p:cNvPr id="125" name="Connettore 2 124"/>
          <p:cNvCxnSpPr>
            <a:stCxn id="115" idx="3"/>
            <a:endCxn id="124" idx="1"/>
          </p:cNvCxnSpPr>
          <p:nvPr/>
        </p:nvCxnSpPr>
        <p:spPr>
          <a:xfrm>
            <a:off x="7218452" y="5013384"/>
            <a:ext cx="6166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CasellaDiTesto 125"/>
          <p:cNvSpPr txBox="1"/>
          <p:nvPr/>
        </p:nvSpPr>
        <p:spPr>
          <a:xfrm>
            <a:off x="5376281" y="4125483"/>
            <a:ext cx="878145" cy="408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1400" dirty="0" smtClean="0"/>
              <a:t>JS </a:t>
            </a:r>
          </a:p>
          <a:p>
            <a:pPr algn="ctr">
              <a:lnSpc>
                <a:spcPct val="60000"/>
              </a:lnSpc>
            </a:pPr>
            <a:r>
              <a:rPr lang="it-IT" sz="1400" dirty="0" smtClean="0"/>
              <a:t>engine</a:t>
            </a:r>
            <a:endParaRPr lang="it-IT" sz="1400" dirty="0"/>
          </a:p>
        </p:txBody>
      </p:sp>
      <p:sp>
        <p:nvSpPr>
          <p:cNvPr id="140" name="Freccia bidirezionale verticale 139"/>
          <p:cNvSpPr/>
          <p:nvPr/>
        </p:nvSpPr>
        <p:spPr>
          <a:xfrm>
            <a:off x="6263217" y="3459913"/>
            <a:ext cx="225700" cy="57461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5" name="Freccia bidirezionale verticale 144"/>
          <p:cNvSpPr/>
          <p:nvPr/>
        </p:nvSpPr>
        <p:spPr>
          <a:xfrm>
            <a:off x="6263217" y="5425870"/>
            <a:ext cx="225700" cy="57461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6" name="CasellaDiTesto 145"/>
          <p:cNvSpPr txBox="1"/>
          <p:nvPr/>
        </p:nvSpPr>
        <p:spPr>
          <a:xfrm>
            <a:off x="6546430" y="5531255"/>
            <a:ext cx="1327792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000" dirty="0" smtClean="0">
                <a:latin typeface="Cambria"/>
                <a:cs typeface="Cambria"/>
              </a:rPr>
              <a:t>Titanium </a:t>
            </a:r>
            <a:r>
              <a:rPr lang="it-IT" sz="1000" dirty="0" smtClean="0">
                <a:latin typeface="Cambria"/>
                <a:cs typeface="Cambria"/>
              </a:rPr>
              <a:t>APIs  </a:t>
            </a:r>
          </a:p>
          <a:p>
            <a:r>
              <a:rPr lang="it-IT" sz="1000" dirty="0" smtClean="0">
                <a:latin typeface="Cambria"/>
                <a:cs typeface="Cambria"/>
              </a:rPr>
              <a:t>(SQLite)</a:t>
            </a:r>
            <a:endParaRPr lang="it-IT" sz="1000" dirty="0">
              <a:latin typeface="Cambria"/>
              <a:cs typeface="Cambria"/>
            </a:endParaRPr>
          </a:p>
        </p:txBody>
      </p:sp>
      <p:pic>
        <p:nvPicPr>
          <p:cNvPr id="147" name="Immagine 146" descr="titaniu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124" y="5610970"/>
            <a:ext cx="260552" cy="260552"/>
          </a:xfrm>
          <a:prstGeom prst="rect">
            <a:avLst/>
          </a:prstGeom>
        </p:spPr>
      </p:pic>
      <p:sp>
        <p:nvSpPr>
          <p:cNvPr id="148" name="CasellaDiTesto 147"/>
          <p:cNvSpPr txBox="1"/>
          <p:nvPr/>
        </p:nvSpPr>
        <p:spPr>
          <a:xfrm>
            <a:off x="6521973" y="3638721"/>
            <a:ext cx="1327792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000" dirty="0" smtClean="0">
                <a:latin typeface="Cambria"/>
                <a:cs typeface="Cambria"/>
              </a:rPr>
              <a:t>Titanium APIs</a:t>
            </a:r>
            <a:endParaRPr lang="it-IT" sz="1000" dirty="0">
              <a:latin typeface="Cambria"/>
              <a:cs typeface="Cambria"/>
            </a:endParaRPr>
          </a:p>
        </p:txBody>
      </p:sp>
      <p:pic>
        <p:nvPicPr>
          <p:cNvPr id="149" name="Immagine 148" descr="titaniu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667" y="3643486"/>
            <a:ext cx="260552" cy="260552"/>
          </a:xfrm>
          <a:prstGeom prst="rect">
            <a:avLst/>
          </a:prstGeom>
        </p:spPr>
      </p:pic>
      <p:cxnSp>
        <p:nvCxnSpPr>
          <p:cNvPr id="153" name="Connettore 1 152"/>
          <p:cNvCxnSpPr/>
          <p:nvPr/>
        </p:nvCxnSpPr>
        <p:spPr>
          <a:xfrm>
            <a:off x="4573860" y="2428024"/>
            <a:ext cx="0" cy="40894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5146634" y="1762872"/>
            <a:ext cx="337093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Times New Roman" pitchFamily="18" charset="0"/>
                <a:ea typeface="Lucida Grande"/>
                <a:cs typeface="Times New Roman" pitchFamily="18" charset="0"/>
              </a:rPr>
              <a:t>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App nativa 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eccia destra 6"/>
          <p:cNvSpPr/>
          <p:nvPr/>
        </p:nvSpPr>
        <p:spPr>
          <a:xfrm>
            <a:off x="4143589" y="5510884"/>
            <a:ext cx="860541" cy="4870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CasellaDiTesto 39"/>
          <p:cNvSpPr txBox="1"/>
          <p:nvPr/>
        </p:nvSpPr>
        <p:spPr>
          <a:xfrm>
            <a:off x="4285461" y="5583614"/>
            <a:ext cx="486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iOS</a:t>
            </a:r>
            <a:endParaRPr lang="it-IT" sz="1400" dirty="0"/>
          </a:p>
        </p:txBody>
      </p:sp>
      <p:sp>
        <p:nvSpPr>
          <p:cNvPr id="19" name="Ovale 18"/>
          <p:cNvSpPr/>
          <p:nvPr/>
        </p:nvSpPr>
        <p:spPr>
          <a:xfrm>
            <a:off x="2041237" y="5260515"/>
            <a:ext cx="1340553" cy="126553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22000"/>
                </a:schemeClr>
              </a:gs>
              <a:gs pos="35000">
                <a:schemeClr val="accent2">
                  <a:tint val="37000"/>
                  <a:satMod val="300000"/>
                  <a:alpha val="22000"/>
                </a:schemeClr>
              </a:gs>
              <a:gs pos="100000">
                <a:schemeClr val="accent2">
                  <a:tint val="15000"/>
                  <a:satMod val="350000"/>
                  <a:alpha val="22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CasellaDiTesto 54"/>
          <p:cNvSpPr txBox="1"/>
          <p:nvPr/>
        </p:nvSpPr>
        <p:spPr>
          <a:xfrm>
            <a:off x="46689" y="419259"/>
            <a:ext cx="9069298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Arial" pitchFamily="34" charset="0"/>
                <a:cs typeface="Arial" pitchFamily="34" charset="0"/>
              </a:rPr>
              <a:t>Titanium Mobile</a:t>
            </a:r>
          </a:p>
          <a:p>
            <a:pPr algn="ctr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App native iOS ed Android con un unico Framework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642838" y="1599300"/>
            <a:ext cx="3370931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Bridge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JavaScript – Objective C (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iOS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JavaScript – Java (Android)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7752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6108"/>
    </mc:Choice>
    <mc:Fallback>
      <p:transition spd="slow" advTm="2610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688" y="560314"/>
            <a:ext cx="9069298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latin typeface="Times New Roman" pitchFamily="18" charset="0"/>
                <a:cs typeface="Times New Roman" pitchFamily="18" charset="0"/>
              </a:rPr>
              <a:t>CalPlanner</a:t>
            </a:r>
            <a:r>
              <a:rPr lang="it-IT" sz="3600" b="1" dirty="0" smtClean="0">
                <a:latin typeface="Times"/>
                <a:cs typeface="Times"/>
              </a:rPr>
              <a:t>                                               </a:t>
            </a:r>
            <a:endParaRPr lang="it-IT" sz="3600" b="1" dirty="0">
              <a:latin typeface="Times"/>
              <a:cs typeface="Times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3352257" y="1662278"/>
            <a:ext cx="0" cy="48749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32253" y="1643616"/>
            <a:ext cx="29413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 smtClean="0">
                <a:latin typeface="Times New Roman" pitchFamily="18" charset="0"/>
                <a:cs typeface="Times New Roman" pitchFamily="18" charset="0"/>
              </a:rPr>
              <a:t>Definizioni: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/>
              <a:buChar char="•"/>
            </a:pPr>
            <a:endParaRPr lang="it-IT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/>
              <a:buChar char="•"/>
            </a:pPr>
            <a:r>
              <a:rPr lang="it-IT" sz="2400" i="1" dirty="0" smtClean="0">
                <a:latin typeface="Times New Roman" pitchFamily="18" charset="0"/>
                <a:cs typeface="Times New Roman" pitchFamily="18" charset="0"/>
              </a:rPr>
              <a:t>Tipo di Evento</a:t>
            </a:r>
          </a:p>
          <a:p>
            <a:r>
              <a:rPr lang="it-IT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it-IT" sz="2400" i="1" dirty="0" smtClean="0">
                <a:latin typeface="Times New Roman" pitchFamily="18" charset="0"/>
                <a:cs typeface="Times New Roman" pitchFamily="18" charset="0"/>
              </a:rPr>
              <a:t>Evento</a:t>
            </a:r>
          </a:p>
          <a:p>
            <a:pPr marL="342900" indent="-342900">
              <a:buFont typeface="Arial"/>
              <a:buChar char="•"/>
            </a:pPr>
            <a:endParaRPr lang="it-IT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/>
              <a:buChar char="•"/>
            </a:pPr>
            <a:r>
              <a:rPr lang="it-IT" sz="2400" i="1" dirty="0" smtClean="0">
                <a:latin typeface="Times New Roman" pitchFamily="18" charset="0"/>
                <a:cs typeface="Times New Roman" pitchFamily="18" charset="0"/>
              </a:rPr>
              <a:t>Proiezione Tipo Evento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3812812" y="1643616"/>
            <a:ext cx="47779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 smtClean="0">
                <a:latin typeface="Times New Roman" pitchFamily="18" charset="0"/>
                <a:cs typeface="Times New Roman" pitchFamily="18" charset="0"/>
              </a:rPr>
              <a:t>Requisiti Funzionali: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/>
              <a:buChar char="•"/>
            </a:pP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/>
              <a:buChar char="•"/>
            </a:pPr>
            <a:r>
              <a:rPr lang="it-IT" sz="2400" u="sng" dirty="0" smtClean="0">
                <a:latin typeface="Times New Roman" pitchFamily="18" charset="0"/>
                <a:cs typeface="Times New Roman" pitchFamily="18" charset="0"/>
              </a:rPr>
              <a:t>Inserimento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eventi e tipi di evento con vincoli da App</a:t>
            </a:r>
          </a:p>
          <a:p>
            <a:pPr marL="342900" indent="-342900"/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/>
              <a:buChar char="•"/>
            </a:pPr>
            <a:r>
              <a:rPr lang="it-IT" sz="2400" u="sng" dirty="0" smtClean="0">
                <a:latin typeface="Times New Roman" pitchFamily="18" charset="0"/>
                <a:cs typeface="Times New Roman" pitchFamily="18" charset="0"/>
              </a:rPr>
              <a:t>Import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di eventi da iCal</a:t>
            </a:r>
          </a:p>
          <a:p>
            <a:pPr marL="342900" indent="-342900">
              <a:buFont typeface="Arial"/>
              <a:buChar char="•"/>
            </a:pP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/>
              <a:buChar char="•"/>
            </a:pPr>
            <a:r>
              <a:rPr lang="it-IT" sz="2400" u="sng" dirty="0" smtClean="0">
                <a:latin typeface="Times New Roman" pitchFamily="18" charset="0"/>
                <a:cs typeface="Times New Roman" pitchFamily="18" charset="0"/>
              </a:rPr>
              <a:t>Consultazione statistiche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relative ad ogni classe di evento</a:t>
            </a:r>
          </a:p>
          <a:p>
            <a:pPr marL="342900" indent="-342900">
              <a:buFont typeface="Arial"/>
              <a:buChar char="•"/>
            </a:pP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/>
              <a:buChar char="•"/>
            </a:pPr>
            <a:r>
              <a:rPr lang="it-IT" sz="2400" u="sng" dirty="0" smtClean="0">
                <a:latin typeface="Times New Roman" pitchFamily="18" charset="0"/>
                <a:cs typeface="Times New Roman" pitchFamily="18" charset="0"/>
              </a:rPr>
              <a:t>Vista totale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dei Tipi di Evento</a:t>
            </a:r>
          </a:p>
          <a:p>
            <a:pPr marL="342900" indent="-342900">
              <a:buFont typeface="Arial"/>
              <a:buChar char="•"/>
            </a:pPr>
            <a:r>
              <a:rPr lang="it-IT" sz="2400" u="sng" dirty="0" smtClean="0">
                <a:latin typeface="Times New Roman" pitchFamily="18" charset="0"/>
                <a:cs typeface="Times New Roman" pitchFamily="18" charset="0"/>
              </a:rPr>
              <a:t>Vista delle proiezioni</a:t>
            </a:r>
          </a:p>
        </p:txBody>
      </p:sp>
    </p:spTree>
    <p:extLst>
      <p:ext uri="{BB962C8B-B14F-4D97-AF65-F5344CB8AC3E}">
        <p14:creationId xmlns="" xmlns:p14="http://schemas.microsoft.com/office/powerpoint/2010/main" val="11780474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5529"/>
    </mc:Choice>
    <mc:Fallback>
      <p:transition spd="slow" advTm="8552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93139" y="275368"/>
            <a:ext cx="266693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Progetto</a:t>
            </a:r>
          </a:p>
        </p:txBody>
      </p:sp>
      <p:sp>
        <p:nvSpPr>
          <p:cNvPr id="65" name="Rettangolo 64"/>
          <p:cNvSpPr/>
          <p:nvPr/>
        </p:nvSpPr>
        <p:spPr>
          <a:xfrm>
            <a:off x="5147802" y="321375"/>
            <a:ext cx="1481695" cy="582209"/>
          </a:xfrm>
          <a:prstGeom prst="rect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000" i="1" dirty="0">
                <a:latin typeface="Cambria"/>
                <a:cs typeface="Cambria"/>
              </a:rPr>
              <a:t> </a:t>
            </a:r>
            <a:r>
              <a:rPr lang="it-IT" sz="1000" i="1" dirty="0" smtClean="0">
                <a:latin typeface="Cambria"/>
                <a:cs typeface="Cambria"/>
              </a:rPr>
              <a:t>      Native</a:t>
            </a:r>
          </a:p>
          <a:p>
            <a:r>
              <a:rPr lang="it-IT" sz="1000" i="1" dirty="0" smtClean="0">
                <a:latin typeface="Cambria"/>
                <a:cs typeface="Cambria"/>
              </a:rPr>
              <a:t>User Interface</a:t>
            </a:r>
            <a:endParaRPr lang="it-IT" sz="1000" i="1" dirty="0">
              <a:latin typeface="Cambria"/>
              <a:cs typeface="Cambria"/>
            </a:endParaRPr>
          </a:p>
        </p:txBody>
      </p:sp>
      <p:sp>
        <p:nvSpPr>
          <p:cNvPr id="66" name="Rettangolo 65"/>
          <p:cNvSpPr/>
          <p:nvPr/>
        </p:nvSpPr>
        <p:spPr>
          <a:xfrm>
            <a:off x="5147802" y="1502610"/>
            <a:ext cx="1481696" cy="834891"/>
          </a:xfrm>
          <a:prstGeom prst="rect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Rettangolo 66"/>
          <p:cNvSpPr/>
          <p:nvPr/>
        </p:nvSpPr>
        <p:spPr>
          <a:xfrm>
            <a:off x="4292493" y="3835714"/>
            <a:ext cx="1114629" cy="644774"/>
          </a:xfrm>
          <a:prstGeom prst="rect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Rettangolo 67"/>
          <p:cNvSpPr/>
          <p:nvPr/>
        </p:nvSpPr>
        <p:spPr>
          <a:xfrm>
            <a:off x="5577615" y="3535184"/>
            <a:ext cx="584850" cy="300530"/>
          </a:xfrm>
          <a:prstGeom prst="rect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9" name="Immagine 68" descr="32-ipho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22" y="382715"/>
            <a:ext cx="235843" cy="412727"/>
          </a:xfrm>
          <a:prstGeom prst="rect">
            <a:avLst/>
          </a:prstGeom>
        </p:spPr>
      </p:pic>
      <p:sp>
        <p:nvSpPr>
          <p:cNvPr id="70" name="CasellaDiTesto 69"/>
          <p:cNvSpPr txBox="1"/>
          <p:nvPr/>
        </p:nvSpPr>
        <p:spPr>
          <a:xfrm>
            <a:off x="5295118" y="2088473"/>
            <a:ext cx="16731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User Interface Logic</a:t>
            </a:r>
            <a:endParaRPr lang="it-IT" sz="1000" dirty="0"/>
          </a:p>
        </p:txBody>
      </p:sp>
      <p:sp>
        <p:nvSpPr>
          <p:cNvPr id="71" name="Rettangolo 70"/>
          <p:cNvSpPr/>
          <p:nvPr/>
        </p:nvSpPr>
        <p:spPr>
          <a:xfrm>
            <a:off x="5803540" y="1569536"/>
            <a:ext cx="761785" cy="482068"/>
          </a:xfrm>
          <a:prstGeom prst="rect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2" name="Immagine 71" descr="css_d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465" y="1615965"/>
            <a:ext cx="358925" cy="358925"/>
          </a:xfrm>
          <a:prstGeom prst="rect">
            <a:avLst/>
          </a:prstGeom>
        </p:spPr>
      </p:pic>
      <p:pic>
        <p:nvPicPr>
          <p:cNvPr id="73" name="Immagine 72" descr="html_dw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540" y="1615965"/>
            <a:ext cx="358925" cy="358925"/>
          </a:xfrm>
          <a:prstGeom prst="rect">
            <a:avLst/>
          </a:prstGeom>
        </p:spPr>
      </p:pic>
      <p:pic>
        <p:nvPicPr>
          <p:cNvPr id="74" name="Immagine 73" descr="j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203" y="1562881"/>
            <a:ext cx="390421" cy="504292"/>
          </a:xfrm>
          <a:prstGeom prst="rect">
            <a:avLst/>
          </a:prstGeom>
        </p:spPr>
      </p:pic>
      <p:sp>
        <p:nvSpPr>
          <p:cNvPr id="75" name="Rettangolo 74"/>
          <p:cNvSpPr/>
          <p:nvPr/>
        </p:nvSpPr>
        <p:spPr>
          <a:xfrm>
            <a:off x="4737506" y="2613762"/>
            <a:ext cx="2188712" cy="834891"/>
          </a:xfrm>
          <a:prstGeom prst="rect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6" name="Immagine 75" descr="j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085" y="3905241"/>
            <a:ext cx="390421" cy="504292"/>
          </a:xfrm>
          <a:prstGeom prst="rect">
            <a:avLst/>
          </a:prstGeom>
        </p:spPr>
      </p:pic>
      <p:sp>
        <p:nvSpPr>
          <p:cNvPr id="77" name="Rettangolo 76"/>
          <p:cNvSpPr/>
          <p:nvPr/>
        </p:nvSpPr>
        <p:spPr>
          <a:xfrm>
            <a:off x="6274943" y="3835714"/>
            <a:ext cx="1114629" cy="644774"/>
          </a:xfrm>
          <a:prstGeom prst="rect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8" name="Immagine 77" descr="j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114" y="3905241"/>
            <a:ext cx="390421" cy="504292"/>
          </a:xfrm>
          <a:prstGeom prst="rect">
            <a:avLst/>
          </a:prstGeom>
        </p:spPr>
      </p:pic>
      <p:sp>
        <p:nvSpPr>
          <p:cNvPr id="79" name="Freccia bidirezionale verticale 78"/>
          <p:cNvSpPr/>
          <p:nvPr/>
        </p:nvSpPr>
        <p:spPr>
          <a:xfrm>
            <a:off x="5723348" y="923584"/>
            <a:ext cx="232592" cy="549169"/>
          </a:xfrm>
          <a:prstGeom prst="up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Freccia bidirezionale verticale 79"/>
          <p:cNvSpPr/>
          <p:nvPr/>
        </p:nvSpPr>
        <p:spPr>
          <a:xfrm>
            <a:off x="5772857" y="2337501"/>
            <a:ext cx="133574" cy="271000"/>
          </a:xfrm>
          <a:prstGeom prst="up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" name="Freccia angolare in su 80"/>
          <p:cNvSpPr/>
          <p:nvPr/>
        </p:nvSpPr>
        <p:spPr>
          <a:xfrm flipV="1">
            <a:off x="6162466" y="3658161"/>
            <a:ext cx="358924" cy="177547"/>
          </a:xfrm>
          <a:prstGeom prst="bent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2" name="Freccia angolare in su 81"/>
          <p:cNvSpPr/>
          <p:nvPr/>
        </p:nvSpPr>
        <p:spPr>
          <a:xfrm flipH="1" flipV="1">
            <a:off x="5213197" y="3658160"/>
            <a:ext cx="364418" cy="177549"/>
          </a:xfrm>
          <a:prstGeom prst="bent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CasellaDiTesto 82"/>
          <p:cNvSpPr txBox="1"/>
          <p:nvPr/>
        </p:nvSpPr>
        <p:spPr>
          <a:xfrm>
            <a:off x="5587615" y="3545264"/>
            <a:ext cx="574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DateJS</a:t>
            </a:r>
            <a:endParaRPr lang="it-IT" sz="1000" dirty="0"/>
          </a:p>
        </p:txBody>
      </p:sp>
      <p:sp>
        <p:nvSpPr>
          <p:cNvPr id="84" name="CasellaDiTesto 83"/>
          <p:cNvSpPr txBox="1"/>
          <p:nvPr/>
        </p:nvSpPr>
        <p:spPr>
          <a:xfrm>
            <a:off x="4782506" y="4057658"/>
            <a:ext cx="590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Lib</a:t>
            </a:r>
            <a:r>
              <a:rPr lang="it-IT" sz="1000" dirty="0"/>
              <a:t>_</a:t>
            </a:r>
            <a:r>
              <a:rPr lang="it-IT" sz="1000" dirty="0" smtClean="0"/>
              <a:t>Cal</a:t>
            </a:r>
            <a:endParaRPr lang="it-IT" sz="1000" dirty="0"/>
          </a:p>
        </p:txBody>
      </p:sp>
      <p:sp>
        <p:nvSpPr>
          <p:cNvPr id="85" name="CasellaDiTesto 84"/>
          <p:cNvSpPr txBox="1"/>
          <p:nvPr/>
        </p:nvSpPr>
        <p:spPr>
          <a:xfrm>
            <a:off x="6784958" y="4057658"/>
            <a:ext cx="6046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Lib_DB</a:t>
            </a:r>
            <a:endParaRPr lang="it-IT" sz="1000" dirty="0"/>
          </a:p>
        </p:txBody>
      </p:sp>
      <p:pic>
        <p:nvPicPr>
          <p:cNvPr id="86" name="Immagine 85" descr="j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609" y="2634434"/>
            <a:ext cx="390421" cy="504292"/>
          </a:xfrm>
          <a:prstGeom prst="rect">
            <a:avLst/>
          </a:prstGeom>
        </p:spPr>
      </p:pic>
      <p:pic>
        <p:nvPicPr>
          <p:cNvPr id="87" name="Immagine 86" descr="j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70" y="2634434"/>
            <a:ext cx="390421" cy="504292"/>
          </a:xfrm>
          <a:prstGeom prst="rect">
            <a:avLst/>
          </a:prstGeom>
        </p:spPr>
      </p:pic>
      <p:pic>
        <p:nvPicPr>
          <p:cNvPr id="88" name="Immagine 87" descr="j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037" y="2634434"/>
            <a:ext cx="390421" cy="504292"/>
          </a:xfrm>
          <a:prstGeom prst="rect">
            <a:avLst/>
          </a:prstGeom>
        </p:spPr>
      </p:pic>
      <p:sp>
        <p:nvSpPr>
          <p:cNvPr id="89" name="CasellaDiTesto 88"/>
          <p:cNvSpPr txBox="1"/>
          <p:nvPr/>
        </p:nvSpPr>
        <p:spPr>
          <a:xfrm>
            <a:off x="5447802" y="3162432"/>
            <a:ext cx="16731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Business Logic</a:t>
            </a:r>
            <a:endParaRPr lang="it-IT" sz="1000" dirty="0"/>
          </a:p>
        </p:txBody>
      </p:sp>
      <p:cxnSp>
        <p:nvCxnSpPr>
          <p:cNvPr id="90" name="Connettore 1 89"/>
          <p:cNvCxnSpPr/>
          <p:nvPr/>
        </p:nvCxnSpPr>
        <p:spPr>
          <a:xfrm>
            <a:off x="3634154" y="1207758"/>
            <a:ext cx="3824104" cy="0"/>
          </a:xfrm>
          <a:prstGeom prst="line">
            <a:avLst/>
          </a:prstGeom>
          <a:ln w="3175" cmpd="sng"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1" name="Immagine 90" descr="Logo_Google-Calenda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141" y="5317447"/>
            <a:ext cx="942915" cy="707186"/>
          </a:xfrm>
          <a:prstGeom prst="rect">
            <a:avLst/>
          </a:prstGeom>
        </p:spPr>
      </p:pic>
      <p:pic>
        <p:nvPicPr>
          <p:cNvPr id="92" name="Immagine 91" descr="apple-icloud-logo-e130893915299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146" y="5917591"/>
            <a:ext cx="557365" cy="414343"/>
          </a:xfrm>
          <a:prstGeom prst="rect">
            <a:avLst/>
          </a:prstGeom>
        </p:spPr>
      </p:pic>
      <p:sp>
        <p:nvSpPr>
          <p:cNvPr id="93" name="CasellaDiTesto 92"/>
          <p:cNvSpPr txBox="1"/>
          <p:nvPr/>
        </p:nvSpPr>
        <p:spPr>
          <a:xfrm>
            <a:off x="3086635" y="6408976"/>
            <a:ext cx="1115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 smtClean="0"/>
              <a:t>Altri Calendari</a:t>
            </a:r>
            <a:endParaRPr lang="it-IT" sz="1000" dirty="0"/>
          </a:p>
        </p:txBody>
      </p:sp>
      <p:sp>
        <p:nvSpPr>
          <p:cNvPr id="94" name="Rettangolo 93"/>
          <p:cNvSpPr/>
          <p:nvPr/>
        </p:nvSpPr>
        <p:spPr>
          <a:xfrm>
            <a:off x="4201669" y="5088094"/>
            <a:ext cx="1385946" cy="135088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5" name="Rettangolo 94"/>
          <p:cNvSpPr/>
          <p:nvPr/>
        </p:nvSpPr>
        <p:spPr>
          <a:xfrm>
            <a:off x="4414458" y="5243712"/>
            <a:ext cx="958742" cy="35697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6" name="CasellaDiTesto 95"/>
          <p:cNvSpPr txBox="1"/>
          <p:nvPr/>
        </p:nvSpPr>
        <p:spPr>
          <a:xfrm>
            <a:off x="4466867" y="5200581"/>
            <a:ext cx="828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 smtClean="0"/>
              <a:t>Modulo </a:t>
            </a:r>
          </a:p>
          <a:p>
            <a:pPr algn="ctr"/>
            <a:r>
              <a:rPr lang="it-IT" sz="1000" dirty="0" smtClean="0"/>
              <a:t>Calendario</a:t>
            </a:r>
            <a:endParaRPr lang="it-IT" sz="1000" dirty="0"/>
          </a:p>
        </p:txBody>
      </p:sp>
      <p:pic>
        <p:nvPicPr>
          <p:cNvPr id="97" name="Immagine 96" descr="ical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313" y="5862591"/>
            <a:ext cx="394877" cy="394877"/>
          </a:xfrm>
          <a:prstGeom prst="rect">
            <a:avLst/>
          </a:prstGeom>
        </p:spPr>
      </p:pic>
      <p:sp>
        <p:nvSpPr>
          <p:cNvPr id="98" name="Freccia sinistra 97"/>
          <p:cNvSpPr/>
          <p:nvPr/>
        </p:nvSpPr>
        <p:spPr>
          <a:xfrm rot="1107842">
            <a:off x="3945727" y="5828038"/>
            <a:ext cx="557131" cy="45719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Freccia sinistra 98"/>
          <p:cNvSpPr/>
          <p:nvPr/>
        </p:nvSpPr>
        <p:spPr>
          <a:xfrm>
            <a:off x="3828159" y="6026596"/>
            <a:ext cx="667600" cy="45719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0" name="Freccia sinistra 99"/>
          <p:cNvSpPr/>
          <p:nvPr/>
        </p:nvSpPr>
        <p:spPr>
          <a:xfrm rot="19530855" flipV="1">
            <a:off x="3982619" y="6284207"/>
            <a:ext cx="567395" cy="45719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1" name="Freccia bidirezionale verticale 100"/>
          <p:cNvSpPr/>
          <p:nvPr/>
        </p:nvSpPr>
        <p:spPr>
          <a:xfrm>
            <a:off x="4737506" y="4502697"/>
            <a:ext cx="195684" cy="667884"/>
          </a:xfrm>
          <a:prstGeom prst="up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2" name="Freccia bidirezionale verticale 101"/>
          <p:cNvSpPr/>
          <p:nvPr/>
        </p:nvSpPr>
        <p:spPr>
          <a:xfrm>
            <a:off x="6730535" y="4502697"/>
            <a:ext cx="195684" cy="667884"/>
          </a:xfrm>
          <a:prstGeom prst="up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3" name="Immagine 102" descr="database-3-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463" y="5188712"/>
            <a:ext cx="782884" cy="782884"/>
          </a:xfrm>
          <a:prstGeom prst="rect">
            <a:avLst/>
          </a:prstGeom>
        </p:spPr>
      </p:pic>
      <p:sp>
        <p:nvSpPr>
          <p:cNvPr id="104" name="CasellaDiTesto 103"/>
          <p:cNvSpPr txBox="1"/>
          <p:nvPr/>
        </p:nvSpPr>
        <p:spPr>
          <a:xfrm>
            <a:off x="6289538" y="5946596"/>
            <a:ext cx="1115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 smtClean="0"/>
              <a:t>DataBase App</a:t>
            </a:r>
            <a:endParaRPr lang="it-IT" sz="1000" dirty="0"/>
          </a:p>
        </p:txBody>
      </p:sp>
      <p:cxnSp>
        <p:nvCxnSpPr>
          <p:cNvPr id="105" name="Connettore 1 104"/>
          <p:cNvCxnSpPr/>
          <p:nvPr/>
        </p:nvCxnSpPr>
        <p:spPr>
          <a:xfrm flipV="1">
            <a:off x="3634154" y="4831031"/>
            <a:ext cx="3824104" cy="5000"/>
          </a:xfrm>
          <a:prstGeom prst="line">
            <a:avLst/>
          </a:prstGeom>
          <a:ln w="3175" cmpd="sng"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ettangolo 105"/>
          <p:cNvSpPr/>
          <p:nvPr/>
        </p:nvSpPr>
        <p:spPr>
          <a:xfrm>
            <a:off x="7521945" y="1057761"/>
            <a:ext cx="1501355" cy="391492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7" name="CasellaDiTesto 106"/>
          <p:cNvSpPr txBox="1"/>
          <p:nvPr/>
        </p:nvSpPr>
        <p:spPr>
          <a:xfrm>
            <a:off x="7481945" y="1016389"/>
            <a:ext cx="1145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u="sng" dirty="0" smtClean="0">
                <a:latin typeface="Cambria"/>
                <a:cs typeface="Cambria"/>
              </a:rPr>
              <a:t>Titanium APIs</a:t>
            </a:r>
            <a:endParaRPr lang="it-IT" sz="1000" u="sng" dirty="0">
              <a:latin typeface="Cambria"/>
              <a:cs typeface="Cambria"/>
            </a:endParaRPr>
          </a:p>
        </p:txBody>
      </p:sp>
      <p:pic>
        <p:nvPicPr>
          <p:cNvPr id="108" name="Immagine 107" descr="titaniu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286" y="1097538"/>
            <a:ext cx="460012" cy="460012"/>
          </a:xfrm>
          <a:prstGeom prst="rect">
            <a:avLst/>
          </a:prstGeom>
        </p:spPr>
      </p:pic>
      <p:sp>
        <p:nvSpPr>
          <p:cNvPr id="109" name="Rettangolo 108"/>
          <p:cNvSpPr/>
          <p:nvPr/>
        </p:nvSpPr>
        <p:spPr>
          <a:xfrm>
            <a:off x="7638263" y="1707748"/>
            <a:ext cx="1055029" cy="3657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err="1" smtClean="0"/>
              <a:t>Ti.UI</a:t>
            </a:r>
            <a:endParaRPr lang="it-IT" sz="1400" dirty="0"/>
          </a:p>
        </p:txBody>
      </p:sp>
      <p:sp>
        <p:nvSpPr>
          <p:cNvPr id="110" name="Rettangolo 109"/>
          <p:cNvSpPr/>
          <p:nvPr/>
        </p:nvSpPr>
        <p:spPr>
          <a:xfrm>
            <a:off x="7638263" y="2653074"/>
            <a:ext cx="1055029" cy="3657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err="1" smtClean="0"/>
              <a:t>Ti.App</a:t>
            </a:r>
            <a:endParaRPr lang="it-IT" sz="1400" dirty="0"/>
          </a:p>
        </p:txBody>
      </p:sp>
      <p:sp>
        <p:nvSpPr>
          <p:cNvPr id="111" name="Rettangolo 110"/>
          <p:cNvSpPr/>
          <p:nvPr/>
        </p:nvSpPr>
        <p:spPr>
          <a:xfrm>
            <a:off x="7638263" y="3975300"/>
            <a:ext cx="1055029" cy="4342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Ti.Database</a:t>
            </a:r>
          </a:p>
          <a:p>
            <a:pPr algn="ctr"/>
            <a:r>
              <a:rPr lang="it-IT" sz="1400" dirty="0" smtClean="0"/>
              <a:t>(SQLite)</a:t>
            </a:r>
            <a:endParaRPr lang="it-IT" sz="1400" dirty="0"/>
          </a:p>
        </p:txBody>
      </p:sp>
      <p:sp>
        <p:nvSpPr>
          <p:cNvPr id="112" name="Freccia sinistra 111"/>
          <p:cNvSpPr/>
          <p:nvPr/>
        </p:nvSpPr>
        <p:spPr>
          <a:xfrm>
            <a:off x="6664499" y="1862026"/>
            <a:ext cx="973764" cy="45719"/>
          </a:xfrm>
          <a:prstGeom prst="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3" name="Freccia sinistra 112"/>
          <p:cNvSpPr/>
          <p:nvPr/>
        </p:nvSpPr>
        <p:spPr>
          <a:xfrm>
            <a:off x="6968241" y="2820774"/>
            <a:ext cx="661336" cy="45719"/>
          </a:xfrm>
          <a:prstGeom prst="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4" name="Freccia sinistra 113"/>
          <p:cNvSpPr/>
          <p:nvPr/>
        </p:nvSpPr>
        <p:spPr>
          <a:xfrm>
            <a:off x="7404572" y="4141789"/>
            <a:ext cx="225006" cy="45719"/>
          </a:xfrm>
          <a:prstGeom prst="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5" name="Freccia angolare bidirezionale 114"/>
          <p:cNvSpPr/>
          <p:nvPr/>
        </p:nvSpPr>
        <p:spPr>
          <a:xfrm>
            <a:off x="4933190" y="5657677"/>
            <a:ext cx="214612" cy="469917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6" name="Freccia bidirezionale verticale 115"/>
          <p:cNvSpPr/>
          <p:nvPr/>
        </p:nvSpPr>
        <p:spPr>
          <a:xfrm>
            <a:off x="6718171" y="3458591"/>
            <a:ext cx="133574" cy="332893"/>
          </a:xfrm>
          <a:prstGeom prst="up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7" name="Freccia bidirezionale verticale 116"/>
          <p:cNvSpPr/>
          <p:nvPr/>
        </p:nvSpPr>
        <p:spPr>
          <a:xfrm>
            <a:off x="4802859" y="3458592"/>
            <a:ext cx="133574" cy="332893"/>
          </a:xfrm>
          <a:prstGeom prst="up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8" name="Rettangolo 117"/>
          <p:cNvSpPr/>
          <p:nvPr/>
        </p:nvSpPr>
        <p:spPr>
          <a:xfrm>
            <a:off x="4100523" y="1745441"/>
            <a:ext cx="584850" cy="300530"/>
          </a:xfrm>
          <a:prstGeom prst="rect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9" name="CasellaDiTesto 118"/>
          <p:cNvSpPr txBox="1"/>
          <p:nvPr/>
        </p:nvSpPr>
        <p:spPr>
          <a:xfrm>
            <a:off x="4110523" y="1755521"/>
            <a:ext cx="574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jQuery</a:t>
            </a:r>
            <a:endParaRPr lang="it-IT" sz="1000" dirty="0"/>
          </a:p>
        </p:txBody>
      </p:sp>
      <p:sp>
        <p:nvSpPr>
          <p:cNvPr id="120" name="Freccia destra 119"/>
          <p:cNvSpPr/>
          <p:nvPr/>
        </p:nvSpPr>
        <p:spPr>
          <a:xfrm>
            <a:off x="4685373" y="1839266"/>
            <a:ext cx="462429" cy="112864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4" name="CasellaDiTesto 123"/>
          <p:cNvSpPr txBox="1"/>
          <p:nvPr/>
        </p:nvSpPr>
        <p:spPr>
          <a:xfrm>
            <a:off x="293139" y="1157936"/>
            <a:ext cx="2666938" cy="48936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Moduli per la gestione dell’</a:t>
            </a:r>
            <a:r>
              <a:rPr lang="it-IT" sz="2400" u="sng" dirty="0" smtClean="0">
                <a:latin typeface="Times New Roman" pitchFamily="18" charset="0"/>
                <a:cs typeface="Times New Roman" pitchFamily="18" charset="0"/>
              </a:rPr>
              <a:t>interfaccia utente</a:t>
            </a:r>
          </a:p>
          <a:p>
            <a:pPr marL="342900" indent="-342900">
              <a:buFont typeface="Arial"/>
              <a:buChar char="•"/>
            </a:pPr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/>
              <a:buChar char="•"/>
            </a:pP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Moduli delle </a:t>
            </a:r>
            <a:r>
              <a:rPr lang="it-IT" sz="2400" u="sng" dirty="0">
                <a:latin typeface="Times New Roman" pitchFamily="18" charset="0"/>
                <a:cs typeface="Times New Roman" pitchFamily="18" charset="0"/>
              </a:rPr>
              <a:t>funzionalità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dell’App</a:t>
            </a:r>
          </a:p>
          <a:p>
            <a:pPr marL="342900" indent="-342900">
              <a:buFont typeface="Arial"/>
              <a:buChar char="•"/>
            </a:pP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/>
              <a:buChar char="•"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Moduli per la gestione della </a:t>
            </a:r>
            <a:r>
              <a:rPr lang="it-IT" sz="2400" u="sng" dirty="0" smtClean="0">
                <a:latin typeface="Times New Roman" pitchFamily="18" charset="0"/>
                <a:cs typeface="Times New Roman" pitchFamily="18" charset="0"/>
              </a:rPr>
              <a:t>memorizzazione dei dati</a:t>
            </a:r>
          </a:p>
        </p:txBody>
      </p:sp>
    </p:spTree>
    <p:extLst>
      <p:ext uri="{BB962C8B-B14F-4D97-AF65-F5344CB8AC3E}">
        <p14:creationId xmlns="" xmlns:p14="http://schemas.microsoft.com/office/powerpoint/2010/main" val="8595586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4349"/>
    </mc:Choice>
    <mc:Fallback>
      <p:transition spd="slow" advTm="5434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688" y="560314"/>
            <a:ext cx="906929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Memorizzazione dei dati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25287" y="1574650"/>
            <a:ext cx="440624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Database 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server </a:t>
            </a: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SQLite</a:t>
            </a:r>
            <a:endParaRPr lang="it-IT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RDBMS basato SQL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(SQL92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Supportato da iOS e Android</a:t>
            </a:r>
          </a:p>
          <a:p>
            <a:pPr marL="342900" indent="-342900">
              <a:buFont typeface="Arial"/>
              <a:buChar char="•"/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API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Titanium</a:t>
            </a:r>
          </a:p>
          <a:p>
            <a:r>
              <a:rPr lang="it-IT" sz="2000" dirty="0" smtClean="0">
                <a:solidFill>
                  <a:srgbClr val="0000FF"/>
                </a:solidFill>
                <a:latin typeface="Times New Roman" pitchFamily="18" charset="0"/>
                <a:ea typeface="Wingdings"/>
                <a:cs typeface="Times New Roman" pitchFamily="18" charset="0"/>
                <a:sym typeface="Wingdings"/>
              </a:rPr>
              <a:t></a:t>
            </a:r>
            <a:r>
              <a:rPr lang="it-IT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Trigger</a:t>
            </a:r>
            <a:endParaRPr lang="it-IT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Modulo </a:t>
            </a: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Titanium-Calendar</a:t>
            </a:r>
            <a:endParaRPr lang="it-IT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API Titanium</a:t>
            </a:r>
          </a:p>
          <a:p>
            <a:pPr marL="342900" indent="-342900">
              <a:buFont typeface="Arial"/>
              <a:buChar char="•"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Modulo 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Open-source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, modificato per la ricerca in tutti i calendari di iCal</a:t>
            </a:r>
          </a:p>
          <a:p>
            <a:pPr marL="342900" indent="-342900">
              <a:buFont typeface="Arial"/>
              <a:buChar char="•"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Scritto in 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Objective C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secondo le direttive Titanium</a:t>
            </a:r>
          </a:p>
          <a:p>
            <a:pPr marL="342900" indent="-342900">
              <a:buFont typeface="Arial"/>
              <a:buChar char="•"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Oggetto 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Proxy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JavaScript per accesso ad 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iCal</a:t>
            </a:r>
          </a:p>
        </p:txBody>
      </p:sp>
      <p:pic>
        <p:nvPicPr>
          <p:cNvPr id="4" name="Immagine 3" descr="ER_definiti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06" y="1877054"/>
            <a:ext cx="4171815" cy="367958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957491" y="1489987"/>
            <a:ext cx="1867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Times"/>
                <a:cs typeface="Times"/>
              </a:rPr>
              <a:t>Schema E-R</a:t>
            </a:r>
            <a:endParaRPr lang="it-IT" sz="20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53896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8961"/>
    </mc:Choice>
    <mc:Fallback>
      <p:transition spd="slow" advTm="8896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688" y="560314"/>
            <a:ext cx="906929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Librerie JavaScript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4853" y="1848847"/>
            <a:ext cx="463152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Lib_Cal</a:t>
            </a:r>
          </a:p>
          <a:p>
            <a:pPr algn="ctr"/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Funzioni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oggetti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per controllare il modulo Titanium-Calendar</a:t>
            </a:r>
          </a:p>
          <a:p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/>
              <a:buChar char="•"/>
            </a:pP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Oggetto Evento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iCal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con metodi per la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conversione ad “oggetti database”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/>
              <a:buChar char="•"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Ricerca di Eventi in iCal </a:t>
            </a:r>
          </a:p>
          <a:p>
            <a:pPr marL="800100" lvl="1" indent="-342900">
              <a:buFont typeface="Courier New"/>
              <a:buChar char="o"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per titolo evento</a:t>
            </a:r>
          </a:p>
          <a:p>
            <a:pPr marL="800100" lvl="1" indent="-342900">
              <a:buFont typeface="Courier New"/>
              <a:buChar char="o"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per similarità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titolo evento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Courier New"/>
              <a:buChar char="o"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per range temporale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 rot="5400000">
            <a:off x="2515842" y="4410112"/>
            <a:ext cx="432475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846297" y="1848847"/>
            <a:ext cx="40929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Lib_DB</a:t>
            </a:r>
          </a:p>
          <a:p>
            <a:pPr algn="ctr"/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Funzioni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oggetti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per gestire il Database</a:t>
            </a:r>
          </a:p>
          <a:p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/>
              <a:buChar char="•"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Oggetti e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metodi per la </a:t>
            </a:r>
            <a:r>
              <a:rPr lang="it-IT" sz="2400" u="sng" dirty="0">
                <a:latin typeface="Times New Roman" pitchFamily="18" charset="0"/>
                <a:cs typeface="Times New Roman" pitchFamily="18" charset="0"/>
              </a:rPr>
              <a:t>memorizzazione/ricerca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it-IT" sz="2400" i="1" dirty="0" smtClean="0">
                <a:latin typeface="Times New Roman" pitchFamily="18" charset="0"/>
                <a:cs typeface="Times New Roman" pitchFamily="18" charset="0"/>
              </a:rPr>
              <a:t>Eventi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sz="2400" i="1" dirty="0" smtClean="0">
                <a:latin typeface="Times New Roman" pitchFamily="18" charset="0"/>
                <a:cs typeface="Times New Roman" pitchFamily="18" charset="0"/>
              </a:rPr>
              <a:t>Tipi di Evento</a:t>
            </a:r>
            <a:endParaRPr lang="it-IT" sz="2400" i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/>
              <a:buChar char="•"/>
            </a:pP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Compatibilità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degli standard delle date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(DateJS)</a:t>
            </a:r>
          </a:p>
          <a:p>
            <a:pPr marL="342900" indent="-342900">
              <a:buFont typeface="Arial"/>
              <a:buChar char="•"/>
            </a:pPr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/>
              <a:buChar char="•"/>
            </a:pPr>
            <a:r>
              <a:rPr lang="it-IT" sz="2400" u="sng" dirty="0" smtClean="0">
                <a:latin typeface="Times New Roman" pitchFamily="18" charset="0"/>
                <a:cs typeface="Times New Roman" pitchFamily="18" charset="0"/>
              </a:rPr>
              <a:t>Verifica disponibilità nel DB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/>
              <a:buChar char="•"/>
            </a:pPr>
            <a:r>
              <a:rPr lang="it-IT" sz="2400" u="sng" dirty="0" smtClean="0">
                <a:latin typeface="Times New Roman" pitchFamily="18" charset="0"/>
                <a:cs typeface="Times New Roman" pitchFamily="18" charset="0"/>
              </a:rPr>
              <a:t>Ricerca disponibilità nel DB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87970" y="1394086"/>
            <a:ext cx="3297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Progetto e sviluppo delle librerie</a:t>
            </a:r>
            <a:endParaRPr lang="it-IT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9909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23788"/>
    </mc:Choice>
    <mc:Fallback>
      <p:transition spd="slow" advTm="12378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688" y="560314"/>
            <a:ext cx="906929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CalPlanner User Interface</a:t>
            </a:r>
          </a:p>
        </p:txBody>
      </p:sp>
      <p:pic>
        <p:nvPicPr>
          <p:cNvPr id="4" name="Immagine 3" descr="2012-02-02 12.03.5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30" y="3827216"/>
            <a:ext cx="1901173" cy="2851760"/>
          </a:xfrm>
          <a:prstGeom prst="rect">
            <a:avLst/>
          </a:prstGeom>
        </p:spPr>
      </p:pic>
      <p:pic>
        <p:nvPicPr>
          <p:cNvPr id="5" name="Immagine 4" descr="win_mai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20" y="3827216"/>
            <a:ext cx="1891413" cy="2851760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1462490" y="4890222"/>
            <a:ext cx="385380" cy="350345"/>
          </a:xfrm>
          <a:prstGeom prst="ellipse">
            <a:avLst/>
          </a:prstGeom>
          <a:solidFill>
            <a:schemeClr val="bg1">
              <a:lumMod val="65000"/>
              <a:alpha val="4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4 6"/>
          <p:cNvCxnSpPr>
            <a:stCxn id="6" idx="6"/>
          </p:cNvCxnSpPr>
          <p:nvPr/>
        </p:nvCxnSpPr>
        <p:spPr>
          <a:xfrm flipV="1">
            <a:off x="1847870" y="4480909"/>
            <a:ext cx="1771660" cy="584486"/>
          </a:xfrm>
          <a:prstGeom prst="bentConnector3">
            <a:avLst>
              <a:gd name="adj1" fmla="val 77407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Ovale 7"/>
          <p:cNvSpPr/>
          <p:nvPr/>
        </p:nvSpPr>
        <p:spPr>
          <a:xfrm>
            <a:off x="3579983" y="3906445"/>
            <a:ext cx="385380" cy="350345"/>
          </a:xfrm>
          <a:prstGeom prst="ellipse">
            <a:avLst/>
          </a:prstGeom>
          <a:solidFill>
            <a:schemeClr val="accent6">
              <a:alpha val="54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4 8"/>
          <p:cNvCxnSpPr>
            <a:stCxn id="8" idx="0"/>
            <a:endCxn id="5" idx="0"/>
          </p:cNvCxnSpPr>
          <p:nvPr/>
        </p:nvCxnSpPr>
        <p:spPr>
          <a:xfrm rot="16200000" flipV="1">
            <a:off x="2903186" y="3036958"/>
            <a:ext cx="79229" cy="1659746"/>
          </a:xfrm>
          <a:prstGeom prst="bentConnector3">
            <a:avLst>
              <a:gd name="adj1" fmla="val 388531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Immagine 9" descr="2012-02-02 12.11.2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3" y="3827215"/>
            <a:ext cx="1901173" cy="2851761"/>
          </a:xfrm>
          <a:prstGeom prst="rect">
            <a:avLst/>
          </a:prstGeom>
        </p:spPr>
      </p:pic>
      <p:sp>
        <p:nvSpPr>
          <p:cNvPr id="11" name="Ovale 10"/>
          <p:cNvSpPr/>
          <p:nvPr/>
        </p:nvSpPr>
        <p:spPr>
          <a:xfrm>
            <a:off x="4073917" y="4399126"/>
            <a:ext cx="385380" cy="350345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45000"/>
                </a:schemeClr>
              </a:gs>
              <a:gs pos="35000">
                <a:schemeClr val="dk1">
                  <a:tint val="37000"/>
                  <a:satMod val="300000"/>
                  <a:alpha val="45000"/>
                </a:schemeClr>
              </a:gs>
              <a:gs pos="100000">
                <a:schemeClr val="dk1">
                  <a:tint val="15000"/>
                  <a:satMod val="350000"/>
                  <a:alpha val="45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4 11"/>
          <p:cNvCxnSpPr>
            <a:stCxn id="11" idx="6"/>
          </p:cNvCxnSpPr>
          <p:nvPr/>
        </p:nvCxnSpPr>
        <p:spPr>
          <a:xfrm flipV="1">
            <a:off x="4459297" y="4238111"/>
            <a:ext cx="1671146" cy="336188"/>
          </a:xfrm>
          <a:prstGeom prst="bentConnector3">
            <a:avLst>
              <a:gd name="adj1" fmla="val 77379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Ovale 12"/>
          <p:cNvSpPr/>
          <p:nvPr/>
        </p:nvSpPr>
        <p:spPr>
          <a:xfrm>
            <a:off x="6158457" y="3887766"/>
            <a:ext cx="385380" cy="350345"/>
          </a:xfrm>
          <a:prstGeom prst="ellipse">
            <a:avLst/>
          </a:prstGeom>
          <a:solidFill>
            <a:schemeClr val="accent6">
              <a:alpha val="54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4 13"/>
          <p:cNvCxnSpPr>
            <a:stCxn id="13" idx="0"/>
            <a:endCxn id="4" idx="0"/>
          </p:cNvCxnSpPr>
          <p:nvPr/>
        </p:nvCxnSpPr>
        <p:spPr>
          <a:xfrm rot="16200000" flipV="1">
            <a:off x="5430357" y="2966976"/>
            <a:ext cx="60550" cy="1781030"/>
          </a:xfrm>
          <a:prstGeom prst="bentConnector3">
            <a:avLst>
              <a:gd name="adj1" fmla="val 477539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372581" y="1386385"/>
            <a:ext cx="44000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MainWindow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contiene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dashboard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di icone delle funzionalità</a:t>
            </a:r>
          </a:p>
          <a:p>
            <a:pPr marL="342900" indent="-342900">
              <a:buFont typeface="Arial"/>
              <a:buChar char="•"/>
            </a:pP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NavigationGroup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gestisce la gerarchia delle finestre</a:t>
            </a:r>
            <a:endParaRPr lang="it-IT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/>
              <a:buChar char="•"/>
            </a:pP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Icone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associate ad una funzione </a:t>
            </a:r>
            <a:r>
              <a:rPr lang="it-IT" sz="2000" i="1" dirty="0" err="1" smtClean="0">
                <a:latin typeface="Times New Roman" pitchFamily="18" charset="0"/>
                <a:cs typeface="Times New Roman" pitchFamily="18" charset="0"/>
              </a:rPr>
              <a:t>createEventWindow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()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4870533" y="1403179"/>
            <a:ext cx="4048893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dirty="0" err="1"/>
              <a:t>AppGio.ui.</a:t>
            </a:r>
            <a:r>
              <a:rPr lang="it-IT" sz="1200" dirty="0" err="1">
                <a:solidFill>
                  <a:srgbClr val="FF0000"/>
                </a:solidFill>
              </a:rPr>
              <a:t>createEventWindow</a:t>
            </a:r>
            <a:r>
              <a:rPr lang="it-IT" sz="1200" dirty="0">
                <a:solidFill>
                  <a:srgbClr val="FF0000"/>
                </a:solidFill>
              </a:rPr>
              <a:t> </a:t>
            </a:r>
            <a:r>
              <a:rPr lang="it-IT" sz="1200" dirty="0"/>
              <a:t>= </a:t>
            </a:r>
            <a:r>
              <a:rPr lang="it-IT" sz="1200" b="1" dirty="0" err="1">
                <a:solidFill>
                  <a:srgbClr val="0000FF"/>
                </a:solidFill>
              </a:rPr>
              <a:t>function</a:t>
            </a:r>
            <a:r>
              <a:rPr lang="it-IT" sz="1200" b="1" dirty="0"/>
              <a:t>() </a:t>
            </a:r>
            <a:r>
              <a:rPr lang="it-IT" sz="1200" dirty="0"/>
              <a:t>{</a:t>
            </a:r>
          </a:p>
          <a:p>
            <a:r>
              <a:rPr lang="it-IT" sz="1200" dirty="0"/>
              <a:t>	</a:t>
            </a:r>
            <a:r>
              <a:rPr lang="it-IT" sz="1200" dirty="0" err="1"/>
              <a:t>Ti.API.info</a:t>
            </a:r>
            <a:r>
              <a:rPr lang="it-IT" sz="1200" dirty="0"/>
              <a:t>('</a:t>
            </a:r>
            <a:r>
              <a:rPr lang="it-IT" sz="1200" dirty="0" err="1">
                <a:solidFill>
                  <a:srgbClr val="008000"/>
                </a:solidFill>
              </a:rPr>
              <a:t>function</a:t>
            </a:r>
            <a:r>
              <a:rPr lang="it-IT" sz="1200" dirty="0">
                <a:solidFill>
                  <a:srgbClr val="008000"/>
                </a:solidFill>
              </a:rPr>
              <a:t> </a:t>
            </a:r>
            <a:r>
              <a:rPr lang="it-IT" sz="1200" dirty="0" err="1">
                <a:solidFill>
                  <a:srgbClr val="008000"/>
                </a:solidFill>
              </a:rPr>
              <a:t>AppGio.ui.createEventWindow</a:t>
            </a:r>
            <a:r>
              <a:rPr lang="it-IT" sz="1200" dirty="0"/>
              <a:t>');</a:t>
            </a:r>
          </a:p>
          <a:p>
            <a:r>
              <a:rPr lang="it-IT" sz="1200" dirty="0">
                <a:solidFill>
                  <a:srgbClr val="0000FF"/>
                </a:solidFill>
              </a:rPr>
              <a:t>	</a:t>
            </a:r>
            <a:r>
              <a:rPr lang="it-IT" sz="1200" b="1" dirty="0" err="1">
                <a:solidFill>
                  <a:srgbClr val="0000FF"/>
                </a:solidFill>
              </a:rPr>
              <a:t>var</a:t>
            </a:r>
            <a:r>
              <a:rPr lang="it-IT" sz="1200" b="1" dirty="0"/>
              <a:t> </a:t>
            </a:r>
            <a:r>
              <a:rPr lang="it-IT" sz="1200" dirty="0" err="1"/>
              <a:t>win</a:t>
            </a:r>
            <a:r>
              <a:rPr lang="it-IT" sz="1200" dirty="0"/>
              <a:t> = </a:t>
            </a:r>
            <a:r>
              <a:rPr lang="it-IT" sz="1200" dirty="0" err="1"/>
              <a:t>Ti.UI.createWindow</a:t>
            </a:r>
            <a:r>
              <a:rPr lang="it-IT" sz="1200" dirty="0"/>
              <a:t>({</a:t>
            </a:r>
          </a:p>
          <a:p>
            <a:r>
              <a:rPr lang="it-IT" sz="1200" dirty="0"/>
              <a:t>		</a:t>
            </a:r>
            <a:r>
              <a:rPr lang="it-IT" sz="1200" dirty="0" err="1"/>
              <a:t>title</a:t>
            </a:r>
            <a:r>
              <a:rPr lang="it-IT" sz="1200" dirty="0"/>
              <a:t> : 'evento rapido',</a:t>
            </a:r>
          </a:p>
          <a:p>
            <a:r>
              <a:rPr lang="it-IT" sz="1200" dirty="0"/>
              <a:t>		</a:t>
            </a:r>
            <a:r>
              <a:rPr lang="it-IT" sz="1200" dirty="0" err="1"/>
              <a:t>backgroundImage</a:t>
            </a:r>
            <a:r>
              <a:rPr lang="it-IT" sz="1200" dirty="0"/>
              <a:t> : </a:t>
            </a:r>
            <a:r>
              <a:rPr lang="it-IT" sz="1200" dirty="0" err="1"/>
              <a:t>AppGio.ui.bgImageView</a:t>
            </a:r>
            <a:r>
              <a:rPr lang="it-IT" sz="1200" dirty="0"/>
              <a:t>,</a:t>
            </a:r>
          </a:p>
          <a:p>
            <a:r>
              <a:rPr lang="it-IT" sz="1200" dirty="0"/>
              <a:t>	});</a:t>
            </a:r>
          </a:p>
          <a:p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//Corpo della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window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, con altri elementi UI</a:t>
            </a:r>
          </a:p>
          <a:p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//e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eventLister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1200" b="1" dirty="0" err="1">
                <a:solidFill>
                  <a:srgbClr val="0000FF"/>
                </a:solidFill>
              </a:rPr>
              <a:t>return</a:t>
            </a:r>
            <a:r>
              <a:rPr lang="it-IT" sz="1200" b="1" dirty="0"/>
              <a:t> </a:t>
            </a:r>
            <a:r>
              <a:rPr lang="it-IT" sz="1200" dirty="0" err="1"/>
              <a:t>win</a:t>
            </a:r>
            <a:r>
              <a:rPr lang="it-IT" sz="1200" dirty="0"/>
              <a:t>;</a:t>
            </a:r>
          </a:p>
          <a:p>
            <a:r>
              <a:rPr lang="it-IT" sz="1200" dirty="0"/>
              <a:t>}</a:t>
            </a:r>
            <a:r>
              <a:rPr lang="it-IT" sz="1200" dirty="0" smtClean="0"/>
              <a:t>;</a:t>
            </a:r>
            <a:endParaRPr lang="it-IT" sz="1200" dirty="0"/>
          </a:p>
        </p:txBody>
      </p:sp>
    </p:spTree>
    <p:extLst>
      <p:ext uri="{BB962C8B-B14F-4D97-AF65-F5344CB8AC3E}">
        <p14:creationId xmlns="" xmlns:p14="http://schemas.microsoft.com/office/powerpoint/2010/main" val="3786192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9464"/>
    </mc:Choice>
    <mc:Fallback>
      <p:transition spd="slow" advTm="8946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5826</TotalTime>
  <Words>943</Words>
  <Application>Microsoft Macintosh PowerPoint</Application>
  <PresentationFormat>On-screen Show (4:3)</PresentationFormat>
  <Paragraphs>268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Tema di Office</vt:lpstr>
      <vt:lpstr>UNIVERSITÀ DEGLI STUDI DI  MODENA E REGGIO EMILIA Facoltà di Ingegneria “Enzo Ferrari” – Sede di Modena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Simonini Giovanni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UNIVERSITÀ DEGLI STUDI DI  MODENA E REGGIO EMILIA Facoltà di Ingegneria “Enzo Ferrari” – Sede di Modena </dc:title>
  <dc:creator>Giovanni Simonini</dc:creator>
  <cp:lastModifiedBy>gio</cp:lastModifiedBy>
  <cp:revision>208</cp:revision>
  <dcterms:created xsi:type="dcterms:W3CDTF">2012-02-09T15:55:36Z</dcterms:created>
  <dcterms:modified xsi:type="dcterms:W3CDTF">2012-02-15T17:26:34Z</dcterms:modified>
</cp:coreProperties>
</file>