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26"/>
  </p:notesMasterIdLst>
  <p:handoutMasterIdLst>
    <p:handoutMasterId r:id="rId27"/>
  </p:handoutMasterIdLst>
  <p:sldIdLst>
    <p:sldId id="256" r:id="rId2"/>
    <p:sldId id="303" r:id="rId3"/>
    <p:sldId id="315" r:id="rId4"/>
    <p:sldId id="316" r:id="rId5"/>
    <p:sldId id="302" r:id="rId6"/>
    <p:sldId id="317" r:id="rId7"/>
    <p:sldId id="318" r:id="rId8"/>
    <p:sldId id="330" r:id="rId9"/>
    <p:sldId id="304" r:id="rId10"/>
    <p:sldId id="321" r:id="rId11"/>
    <p:sldId id="322" r:id="rId12"/>
    <p:sldId id="323" r:id="rId13"/>
    <p:sldId id="324" r:id="rId14"/>
    <p:sldId id="326" r:id="rId15"/>
    <p:sldId id="331" r:id="rId16"/>
    <p:sldId id="269" r:id="rId17"/>
    <p:sldId id="294" r:id="rId18"/>
    <p:sldId id="295" r:id="rId19"/>
    <p:sldId id="328" r:id="rId20"/>
    <p:sldId id="296" r:id="rId21"/>
    <p:sldId id="329" r:id="rId22"/>
    <p:sldId id="266" r:id="rId23"/>
    <p:sldId id="268" r:id="rId24"/>
    <p:sldId id="29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809031F-B239-9346-A0CC-63DF1CF2E614}">
          <p14:sldIdLst>
            <p14:sldId id="256"/>
            <p14:sldId id="303"/>
            <p14:sldId id="315"/>
            <p14:sldId id="316"/>
            <p14:sldId id="302"/>
            <p14:sldId id="317"/>
            <p14:sldId id="318"/>
            <p14:sldId id="330"/>
            <p14:sldId id="304"/>
            <p14:sldId id="321"/>
            <p14:sldId id="322"/>
            <p14:sldId id="323"/>
            <p14:sldId id="324"/>
            <p14:sldId id="326"/>
            <p14:sldId id="331"/>
            <p14:sldId id="269"/>
            <p14:sldId id="294"/>
            <p14:sldId id="295"/>
            <p14:sldId id="328"/>
            <p14:sldId id="296"/>
            <p14:sldId id="329"/>
            <p14:sldId id="266"/>
            <p14:sldId id="268"/>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85548" autoAdjust="0"/>
  </p:normalViewPr>
  <p:slideViewPr>
    <p:cSldViewPr snapToGrid="0" snapToObjects="1">
      <p:cViewPr varScale="1">
        <p:scale>
          <a:sx n="89" d="100"/>
          <a:sy n="89" d="100"/>
        </p:scale>
        <p:origin x="-1464" y="-104"/>
      </p:cViewPr>
      <p:guideLst>
        <p:guide orient="horz" pos="2160"/>
        <p:guide pos="2880"/>
      </p:guideLst>
    </p:cSldViewPr>
  </p:slideViewPr>
  <p:outlineViewPr>
    <p:cViewPr>
      <p:scale>
        <a:sx n="33" d="100"/>
        <a:sy n="33" d="100"/>
      </p:scale>
      <p:origin x="0" y="10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0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hu-HU" smtClean="0"/>
              <a:t>ciao</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41967F-4656-3849-AD54-84DDCA762C2F}" type="datetime1">
              <a:rPr lang="en-US" smtClean="0"/>
              <a:t>07/12/15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15B5AB-47E2-254E-857E-8C7463BDA3F5}" type="slidenum">
              <a:rPr lang="en-US" smtClean="0"/>
              <a:t>‹#›</a:t>
            </a:fld>
            <a:endParaRPr lang="en-US"/>
          </a:p>
        </p:txBody>
      </p:sp>
    </p:spTree>
    <p:extLst>
      <p:ext uri="{BB962C8B-B14F-4D97-AF65-F5344CB8AC3E}">
        <p14:creationId xmlns:p14="http://schemas.microsoft.com/office/powerpoint/2010/main" val="2938943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hu-HU" smtClean="0"/>
              <a:t>ciao</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1C0E6-D8BB-3B42-8F96-873A61BA48DC}" type="datetime1">
              <a:rPr lang="en-US" smtClean="0"/>
              <a:t>07/12/15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86B5E-1FED-A34E-96CD-22ED1B9DE681}" type="slidenum">
              <a:rPr lang="en-US" smtClean="0"/>
              <a:t>‹#›</a:t>
            </a:fld>
            <a:endParaRPr lang="en-US"/>
          </a:p>
        </p:txBody>
      </p:sp>
    </p:spTree>
    <p:extLst>
      <p:ext uri="{BB962C8B-B14F-4D97-AF65-F5344CB8AC3E}">
        <p14:creationId xmlns:p14="http://schemas.microsoft.com/office/powerpoint/2010/main" val="1009572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Salve</a:t>
            </a:r>
            <a:r>
              <a:rPr lang="en-US" baseline="0" dirty="0" err="1" smtClean="0"/>
              <a:t>, mi chiamo andrea zuccari, vi espongo la mia tesi di laurea dal titolo progetto e sviluppo di un’applicazione mobile per il calcolo dei percorsi con mezzi pubblici ed ecologici</a:t>
            </a:r>
            <a:endParaRPr lang="en-US" dirty="0"/>
          </a:p>
        </p:txBody>
      </p:sp>
      <p:sp>
        <p:nvSpPr>
          <p:cNvPr id="4" name="Slide Number Placeholder 3"/>
          <p:cNvSpPr>
            <a:spLocks noGrp="1"/>
          </p:cNvSpPr>
          <p:nvPr>
            <p:ph type="sldNum" sz="quarter" idx="10"/>
          </p:nvPr>
        </p:nvSpPr>
        <p:spPr/>
        <p:txBody>
          <a:bodyPr/>
          <a:lstStyle/>
          <a:p>
            <a:fld id="{A3B86B5E-1FED-A34E-96CD-22ED1B9DE681}" type="slidenum">
              <a:rPr lang="en-US" smtClean="0"/>
              <a:t>1</a:t>
            </a:fld>
            <a:endParaRPr lang="en-US"/>
          </a:p>
        </p:txBody>
      </p:sp>
    </p:spTree>
    <p:extLst>
      <p:ext uri="{BB962C8B-B14F-4D97-AF65-F5344CB8AC3E}">
        <p14:creationId xmlns:p14="http://schemas.microsoft.com/office/powerpoint/2010/main" val="1970059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Sono disponibili</a:t>
            </a:r>
            <a:r>
              <a:rPr lang="en-US" baseline="0"/>
              <a:t> sul sito tper altri data utilizzabili per aumentare il numero di informazioni riguardanti le fermate degli autubus, si può aggiungere per ogni fermata le linee che passano da quella e visualizzare solo le fermate di quella linea. Creare anche un menu con tutte le fermate e gli orari. L’interfaccia grafica potrebbe migliorare creando dei bottoni e delle label personalizzat. Si potrebbe introdurre una modalità bicicletta specifica con colacolo dei percorsi solo in bici. I benefici più grandi verrebbero portati se si creasse un algoritmo di routing specifico senza utilizer le directions api</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23</a:t>
            </a:fld>
            <a:endParaRPr lang="en-US"/>
          </a:p>
        </p:txBody>
      </p:sp>
    </p:spTree>
    <p:extLst>
      <p:ext uri="{BB962C8B-B14F-4D97-AF65-F5344CB8AC3E}">
        <p14:creationId xmlns:p14="http://schemas.microsoft.com/office/powerpoint/2010/main" val="386092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L’obbiettivo principale che ha portato alla nascita del progetto è stato quello di aggiungere funzionalità non presenti nelle</a:t>
            </a:r>
            <a:r>
              <a:rPr lang="en-US" baseline="0"/>
              <a:t> applicazioni già disponibili sul mercato.Sono state analizzate le funzionalità principali offerte all’interno dell’area urbana di bologna dai due servizi maggiormente utilizzati in ambiente iOS per la gestione delle mappe e come si può vedere in tabella Google maps consente di visualizzare le fermate degli autobus ed effettuare la ricerca del percorso più veloce da intraprendere com mezzi pubblici. Maps distribuito da Apple invece non supporta la ricerca utilizzando mezzi pubblici e non visualizza sulla mappa informazioni sui punti di interesse per I trasporti pubblici e per le ricariche elettriche.</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2</a:t>
            </a:fld>
            <a:endParaRPr lang="en-US"/>
          </a:p>
        </p:txBody>
      </p:sp>
    </p:spTree>
    <p:extLst>
      <p:ext uri="{BB962C8B-B14F-4D97-AF65-F5344CB8AC3E}">
        <p14:creationId xmlns:p14="http://schemas.microsoft.com/office/powerpoint/2010/main" val="223295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Può</a:t>
            </a:r>
            <a:r>
              <a:rPr lang="it-IT" baseline="0"/>
              <a:t> essere utilizzata all’intero dell’area urbana di bologna</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3</a:t>
            </a:fld>
            <a:endParaRPr lang="en-US"/>
          </a:p>
        </p:txBody>
      </p:sp>
    </p:spTree>
    <p:extLst>
      <p:ext uri="{BB962C8B-B14F-4D97-AF65-F5344CB8AC3E}">
        <p14:creationId xmlns:p14="http://schemas.microsoft.com/office/powerpoint/2010/main" val="427896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Può</a:t>
            </a:r>
            <a:r>
              <a:rPr lang="it-IT" baseline="0"/>
              <a:t> essere utilizzata all’intero dell’area urbana di bologna</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5</a:t>
            </a:fld>
            <a:endParaRPr lang="en-US"/>
          </a:p>
        </p:txBody>
      </p:sp>
    </p:spTree>
    <p:extLst>
      <p:ext uri="{BB962C8B-B14F-4D97-AF65-F5344CB8AC3E}">
        <p14:creationId xmlns:p14="http://schemas.microsoft.com/office/powerpoint/2010/main" val="427896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Il linguaggio è</a:t>
            </a:r>
            <a:r>
              <a:rPr lang="en-US" baseline="0"/>
              <a:t> di tipo type safe, permette anche di dichiarare tipi opzionali,differenze col nil di Objective-c</a:t>
            </a:r>
          </a:p>
          <a:p>
            <a:r>
              <a:rPr lang="en-US" baseline="0"/>
              <a:t>E’ possibile fare un casting e un downcasting degli oggetti</a:t>
            </a:r>
          </a:p>
          <a:p>
            <a:r>
              <a:rPr lang="en-US" baseline="0"/>
              <a:t>ARC permette di evitare gli strong reference</a:t>
            </a:r>
          </a:p>
          <a:p>
            <a:r>
              <a:rPr lang="en-US" baseline="0"/>
              <a:t>Swift 2 introduce importanti novità, nuovo metodo per gestire gli errori, try catch trhow, prima si passava un puntatore come parametro di una funzione e l’errore veniva gestito all’interno della funzione. Possibilità di controllare la versione del sistema operativo, possibilità di utilizzare le estensione dei protocolli</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10</a:t>
            </a:fld>
            <a:endParaRPr lang="en-US"/>
          </a:p>
        </p:txBody>
      </p:sp>
    </p:spTree>
    <p:extLst>
      <p:ext uri="{BB962C8B-B14F-4D97-AF65-F5344CB8AC3E}">
        <p14:creationId xmlns:p14="http://schemas.microsoft.com/office/powerpoint/2010/main" val="10239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Abbiamo</a:t>
            </a:r>
            <a:r>
              <a:rPr lang="en-US" baseline="0"/>
              <a:t> analizzato le mappe di apple e le mappe di google, Apple permette di utilizzare il suo servizio di mappe attraverso il framework nativo mapkit, utilizzabile in ambienti ios e Osx.</a:t>
            </a:r>
          </a:p>
          <a:p>
            <a:r>
              <a:rPr lang="en-US" baseline="0"/>
              <a:t>Per mappare I punti che rappresentano coordinate terrestri utilizza il mercator map projection, può essere visto come un cilindro</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11</a:t>
            </a:fld>
            <a:endParaRPr lang="en-US"/>
          </a:p>
        </p:txBody>
      </p:sp>
    </p:spTree>
    <p:extLst>
      <p:ext uri="{BB962C8B-B14F-4D97-AF65-F5344CB8AC3E}">
        <p14:creationId xmlns:p14="http://schemas.microsoft.com/office/powerpoint/2010/main" val="195005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Utilizzando Cocoa</a:t>
            </a:r>
            <a:r>
              <a:rPr lang="en-US" baseline="0"/>
              <a:t> Pods, Il gestore per framework di terze parti scritti in swift e objective c. Prima di poter essere utilizzato bisogna iscriversi al programma di google per gli sviluppatori, e tramite la console di gestione bisogna creare una key da associare al progetto xcode che si sta sviluppando, all’interno del progetto creare un istanza dell’oggetto gmsmapview per essere utilizzato al suo interno.</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12</a:t>
            </a:fld>
            <a:endParaRPr lang="en-US"/>
          </a:p>
        </p:txBody>
      </p:sp>
    </p:spTree>
    <p:extLst>
      <p:ext uri="{BB962C8B-B14F-4D97-AF65-F5344CB8AC3E}">
        <p14:creationId xmlns:p14="http://schemas.microsoft.com/office/powerpoint/2010/main" val="333743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 differenze sostanziali tra I due servizi sono che il framework di apple essendo nativo funziona meglio all’intern</a:t>
            </a:r>
            <a:r>
              <a:rPr lang="en-US" baseline="0"/>
              <a:t>o di swift, è più stabile di google maps che a volte presenta degli errori, specialmente usato con il simulatore.Miglior integrazione con Core Location e Core animation. Google Maps dalla sua parte ha il vantaggio di essere aggiornato più di frequente, ha un esperienza di utilizzo simile su os differenti. Le mappe sono molto più dettagliate, soprattuto al di fuori degli stati uniti.</a:t>
            </a:r>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13</a:t>
            </a:fld>
            <a:endParaRPr lang="en-US"/>
          </a:p>
        </p:txBody>
      </p:sp>
    </p:spTree>
    <p:extLst>
      <p:ext uri="{BB962C8B-B14F-4D97-AF65-F5344CB8AC3E}">
        <p14:creationId xmlns:p14="http://schemas.microsoft.com/office/powerpoint/2010/main" val="255063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86B5E-1FED-A34E-96CD-22ED1B9DE681}" type="slidenum">
              <a:rPr lang="en-US" smtClean="0"/>
              <a:t>22</a:t>
            </a:fld>
            <a:endParaRPr lang="en-US"/>
          </a:p>
        </p:txBody>
      </p:sp>
    </p:spTree>
    <p:extLst>
      <p:ext uri="{BB962C8B-B14F-4D97-AF65-F5344CB8AC3E}">
        <p14:creationId xmlns:p14="http://schemas.microsoft.com/office/powerpoint/2010/main" val="285101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it-IT"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dirty="0"/>
          </a:p>
        </p:txBody>
      </p:sp>
      <p:sp>
        <p:nvSpPr>
          <p:cNvPr id="7" name="Date Placeholder 6"/>
          <p:cNvSpPr>
            <a:spLocks noGrp="1"/>
          </p:cNvSpPr>
          <p:nvPr>
            <p:ph type="dt" sz="half" idx="10"/>
          </p:nvPr>
        </p:nvSpPr>
        <p:spPr/>
        <p:txBody>
          <a:bodyPr/>
          <a:lstStyle/>
          <a:p>
            <a:fld id="{DD392D82-AAAC-7042-9200-39CBA75C8FE7}" type="datetime1">
              <a:rPr lang="en-US" smtClean="0"/>
              <a:t>07/12/15</a:t>
            </a:fld>
            <a:endParaRPr lang="en-US"/>
          </a:p>
        </p:txBody>
      </p:sp>
      <p:sp>
        <p:nvSpPr>
          <p:cNvPr id="8" name="Slide Number Placeholder 7"/>
          <p:cNvSpPr>
            <a:spLocks noGrp="1"/>
          </p:cNvSpPr>
          <p:nvPr>
            <p:ph type="sldNum" sz="quarter" idx="11"/>
          </p:nvPr>
        </p:nvSpPr>
        <p:spPr/>
        <p:txBody>
          <a:bodyPr/>
          <a:lstStyle/>
          <a:p>
            <a:fld id="{57AF16DE-A0D5-4438-950F-5B1E159C2C2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ADE84AC7-1F95-904B-B239-0FED546B26F6}" type="datetime1">
              <a:rPr lang="en-US" smtClean="0"/>
              <a:t>07/12/15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2F6D098-6101-FB4C-A5C4-EC20B91459B2}" type="datetime1">
              <a:rPr lang="en-US" smtClean="0"/>
              <a:t>07/12/15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10"/>
          </p:nvPr>
        </p:nvSpPr>
        <p:spPr/>
        <p:txBody>
          <a:bodyPr/>
          <a:lstStyle/>
          <a:p>
            <a:fld id="{3BBECDDA-3869-2644-B3D4-E715668FF883}" type="datetime1">
              <a:rPr lang="en-US" smtClean="0"/>
              <a:t>07/12/15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it-IT"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1080313F-AF5D-0941-97C4-F6B9B51E0B08}" type="datetime1">
              <a:rPr lang="en-US" smtClean="0"/>
              <a:t>07/12/15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51711A-0BE8-AD40-8239-AF0535B8F363}" type="datetime1">
              <a:rPr lang="en-US" smtClean="0"/>
              <a:t>07/12/15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it-IT"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7" name="Date Placeholder 6"/>
          <p:cNvSpPr>
            <a:spLocks noGrp="1"/>
          </p:cNvSpPr>
          <p:nvPr>
            <p:ph type="dt" sz="half" idx="10"/>
          </p:nvPr>
        </p:nvSpPr>
        <p:spPr/>
        <p:txBody>
          <a:bodyPr/>
          <a:lstStyle/>
          <a:p>
            <a:fld id="{21191302-79E0-C04D-AC43-A9950E781613}" type="datetime1">
              <a:rPr lang="en-US" smtClean="0"/>
              <a:t>07/12/15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it-IT"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Tree>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7BF2F6BE-4F36-184E-9D90-7782FE30377B}" type="datetime1">
              <a:rPr lang="en-US" smtClean="0"/>
              <a:t>07/12/15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258C8-0000-5447-B726-AD72F307E3CD}" type="datetime1">
              <a:rPr lang="en-US" smtClean="0"/>
              <a:t>07/12/15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it-IT"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6A616C4-C771-3341-B1BA-FE629B34D102}" type="datetime1">
              <a:rPr lang="en-US" smtClean="0"/>
              <a:t>07/12/15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it-IT"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45CC8E6B-A723-BA48-A1A5-86F1C2ACD8EC}" type="datetime1">
              <a:rPr lang="en-US" smtClean="0"/>
              <a:t>07/12/15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it-IT"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8A01847-5B78-044D-A16B-05273B4AF5A4}" type="datetime1">
              <a:rPr lang="en-US" smtClean="0"/>
              <a:t>07/12/15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9371D3E-5A18-49EB-AD2A-429AF165759F}"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ransition xmlns:p14="http://schemas.microsoft.com/office/powerpoint/2010/main" spd="slow">
    <p:push dir="u"/>
  </p:transition>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0" y="586128"/>
            <a:ext cx="9143999" cy="1953759"/>
          </a:xfrm>
        </p:spPr>
        <p:txBody>
          <a:bodyPr>
            <a:normAutofit fontScale="90000"/>
          </a:bodyPr>
          <a:lstStyle/>
          <a:p>
            <a:pPr algn="ctr"/>
            <a:r>
              <a:rPr lang="it-IT" sz="3100" dirty="0" smtClean="0">
                <a:solidFill>
                  <a:srgbClr val="000000"/>
                </a:solidFill>
                <a:latin typeface="Century Gothic"/>
                <a:cs typeface="Century Gothic"/>
              </a:rPr>
              <a:t>UNIVERSITA’ DEGLI STUDI </a:t>
            </a:r>
            <a:br>
              <a:rPr lang="it-IT" sz="3100" dirty="0" smtClean="0">
                <a:solidFill>
                  <a:srgbClr val="000000"/>
                </a:solidFill>
                <a:latin typeface="Century Gothic"/>
                <a:cs typeface="Century Gothic"/>
              </a:rPr>
            </a:br>
            <a:r>
              <a:rPr lang="it-IT" sz="3100" dirty="0" smtClean="0">
                <a:solidFill>
                  <a:srgbClr val="000000"/>
                </a:solidFill>
                <a:latin typeface="Century Gothic"/>
                <a:cs typeface="Century Gothic"/>
              </a:rPr>
              <a:t>DI MODENA E REGGIO EMILIA</a:t>
            </a:r>
            <a:r>
              <a:rPr lang="it-IT" sz="3100" dirty="0" smtClean="0">
                <a:latin typeface="Century Gothic"/>
                <a:cs typeface="Century Gothic"/>
              </a:rPr>
              <a:t/>
            </a:r>
            <a:br>
              <a:rPr lang="it-IT" sz="3100" dirty="0" smtClean="0">
                <a:latin typeface="Century Gothic"/>
                <a:cs typeface="Century Gothic"/>
              </a:rPr>
            </a:br>
            <a:r>
              <a:rPr lang="it-IT" sz="2700" dirty="0"/>
              <a:t/>
            </a:r>
            <a:br>
              <a:rPr lang="it-IT" sz="2700" dirty="0"/>
            </a:br>
            <a:r>
              <a:rPr lang="it-IT" sz="2700" dirty="0" smtClean="0">
                <a:solidFill>
                  <a:schemeClr val="tx1"/>
                </a:solidFill>
                <a:latin typeface="Century Gothic"/>
                <a:cs typeface="Century Gothic"/>
              </a:rPr>
              <a:t>Dipartimento di Scienze Fisiche, Informatiche e Naturali</a:t>
            </a:r>
            <a:br>
              <a:rPr lang="it-IT" sz="2700" dirty="0" smtClean="0">
                <a:solidFill>
                  <a:schemeClr val="tx1"/>
                </a:solidFill>
                <a:latin typeface="Century Gothic"/>
                <a:cs typeface="Century Gothic"/>
              </a:rPr>
            </a:br>
            <a:r>
              <a:rPr lang="it-IT" sz="2000" dirty="0" smtClean="0">
                <a:solidFill>
                  <a:schemeClr val="tx1"/>
                </a:solidFill>
                <a:latin typeface="Century Gothic"/>
                <a:cs typeface="Century Gothic"/>
              </a:rPr>
              <a:t>Corso di Laurea in Informatica</a:t>
            </a:r>
            <a:endParaRPr lang="en-US" dirty="0">
              <a:solidFill>
                <a:schemeClr val="tx1"/>
              </a:solidFill>
            </a:endParaRPr>
          </a:p>
        </p:txBody>
      </p:sp>
      <p:sp>
        <p:nvSpPr>
          <p:cNvPr id="25" name="Content Placeholder 24"/>
          <p:cNvSpPr>
            <a:spLocks noGrp="1"/>
          </p:cNvSpPr>
          <p:nvPr>
            <p:ph idx="1"/>
          </p:nvPr>
        </p:nvSpPr>
        <p:spPr>
          <a:xfrm>
            <a:off x="914400" y="2771896"/>
            <a:ext cx="7315200" cy="1648484"/>
          </a:xfrm>
        </p:spPr>
        <p:txBody>
          <a:bodyPr>
            <a:normAutofit/>
          </a:bodyPr>
          <a:lstStyle/>
          <a:p>
            <a:pPr marL="45720" indent="0" algn="ctr">
              <a:buNone/>
            </a:pPr>
            <a:r>
              <a:rPr lang="en-US" sz="2800" b="1" dirty="0">
                <a:solidFill>
                  <a:schemeClr val="tx2"/>
                </a:solidFill>
                <a:latin typeface="Century Gothic"/>
                <a:cs typeface="Century Gothic"/>
              </a:rPr>
              <a:t>P</a:t>
            </a:r>
            <a:r>
              <a:rPr lang="en-US" sz="2800" b="1" dirty="0" smtClean="0">
                <a:solidFill>
                  <a:schemeClr val="tx2"/>
                </a:solidFill>
                <a:latin typeface="Century Gothic"/>
                <a:cs typeface="Century Gothic"/>
              </a:rPr>
              <a:t>rogetto e </a:t>
            </a:r>
            <a:r>
              <a:rPr lang="en-US" sz="2800" b="1" dirty="0">
                <a:solidFill>
                  <a:schemeClr val="tx2"/>
                </a:solidFill>
                <a:latin typeface="Century Gothic"/>
                <a:cs typeface="Century Gothic"/>
              </a:rPr>
              <a:t>S</a:t>
            </a:r>
            <a:r>
              <a:rPr lang="en-US" sz="2800" b="1" dirty="0" smtClean="0">
                <a:solidFill>
                  <a:schemeClr val="tx2"/>
                </a:solidFill>
                <a:latin typeface="Century Gothic"/>
                <a:cs typeface="Century Gothic"/>
              </a:rPr>
              <a:t>viluppo di un’Applicazione Mobile per il Calcolo dei Percorsi con Mezzi Pubblici ed Ecologici</a:t>
            </a:r>
            <a:endParaRPr lang="en-US" sz="2800" b="1" dirty="0">
              <a:solidFill>
                <a:schemeClr val="tx2"/>
              </a:solidFill>
              <a:latin typeface="Century Gothic"/>
              <a:cs typeface="Century Gothic"/>
            </a:endParaRPr>
          </a:p>
        </p:txBody>
      </p:sp>
      <p:sp>
        <p:nvSpPr>
          <p:cNvPr id="30" name="TextBox 29"/>
          <p:cNvSpPr txBox="1"/>
          <p:nvPr/>
        </p:nvSpPr>
        <p:spPr>
          <a:xfrm>
            <a:off x="914400" y="4982087"/>
            <a:ext cx="2847006" cy="646331"/>
          </a:xfrm>
          <a:prstGeom prst="rect">
            <a:avLst/>
          </a:prstGeom>
          <a:noFill/>
        </p:spPr>
        <p:txBody>
          <a:bodyPr wrap="square" rtlCol="0">
            <a:spAutoFit/>
          </a:bodyPr>
          <a:lstStyle/>
          <a:p>
            <a:r>
              <a:rPr lang="en-US" dirty="0" smtClean="0">
                <a:latin typeface="Century Gothic"/>
                <a:cs typeface="Century Gothic"/>
              </a:rPr>
              <a:t>Relatore:</a:t>
            </a:r>
          </a:p>
          <a:p>
            <a:r>
              <a:rPr lang="en-US" dirty="0" smtClean="0">
                <a:latin typeface="Century Gothic"/>
                <a:cs typeface="Century Gothic"/>
              </a:rPr>
              <a:t>Ing. Riccardo Martoglia</a:t>
            </a:r>
            <a:endParaRPr lang="en-US" dirty="0">
              <a:latin typeface="Century Gothic"/>
              <a:cs typeface="Century Gothic"/>
            </a:endParaRPr>
          </a:p>
        </p:txBody>
      </p:sp>
      <p:sp>
        <p:nvSpPr>
          <p:cNvPr id="32" name="TextBox 31"/>
          <p:cNvSpPr txBox="1"/>
          <p:nvPr/>
        </p:nvSpPr>
        <p:spPr>
          <a:xfrm>
            <a:off x="5591732" y="4982088"/>
            <a:ext cx="2637868" cy="646331"/>
          </a:xfrm>
          <a:prstGeom prst="rect">
            <a:avLst/>
          </a:prstGeom>
          <a:noFill/>
        </p:spPr>
        <p:txBody>
          <a:bodyPr wrap="square" rtlCol="0">
            <a:spAutoFit/>
          </a:bodyPr>
          <a:lstStyle/>
          <a:p>
            <a:r>
              <a:rPr lang="en-US" dirty="0" smtClean="0">
                <a:latin typeface="Century Gothic"/>
                <a:cs typeface="Century Gothic"/>
              </a:rPr>
              <a:t>Laureando:</a:t>
            </a:r>
            <a:endParaRPr lang="en-US" dirty="0">
              <a:latin typeface="Century Gothic"/>
              <a:cs typeface="Century Gothic"/>
            </a:endParaRPr>
          </a:p>
          <a:p>
            <a:r>
              <a:rPr lang="en-US" dirty="0" smtClean="0">
                <a:latin typeface="Century Gothic"/>
                <a:cs typeface="Century Gothic"/>
              </a:rPr>
              <a:t>Andrea Zuccarini</a:t>
            </a:r>
            <a:endParaRPr lang="en-US" dirty="0">
              <a:latin typeface="Century Gothic"/>
              <a:cs typeface="Century Gothic"/>
            </a:endParaRPr>
          </a:p>
        </p:txBody>
      </p:sp>
      <p:sp>
        <p:nvSpPr>
          <p:cNvPr id="3" name="Rectangle 2"/>
          <p:cNvSpPr/>
          <p:nvPr/>
        </p:nvSpPr>
        <p:spPr>
          <a:xfrm>
            <a:off x="1" y="6203426"/>
            <a:ext cx="9143999" cy="6670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latin typeface="Century Gothic"/>
                <a:cs typeface="Century Gothic"/>
              </a:rPr>
              <a:t>Anno Accademico 2014 / 2015</a:t>
            </a:r>
            <a:endParaRPr lang="en-US">
              <a:latin typeface="Century Gothic"/>
              <a:cs typeface="Century Gothic"/>
            </a:endParaRPr>
          </a:p>
        </p:txBody>
      </p:sp>
    </p:spTree>
    <p:extLst>
      <p:ext uri="{BB962C8B-B14F-4D97-AF65-F5344CB8AC3E}">
        <p14:creationId xmlns:p14="http://schemas.microsoft.com/office/powerpoint/2010/main" val="120263846"/>
      </p:ext>
    </p:extLst>
  </p:cSld>
  <p:clrMapOvr>
    <a:masterClrMapping/>
  </p:clrMapOvr>
  <mc:AlternateContent xmlns:mc="http://schemas.openxmlformats.org/markup-compatibility/2006" xmlns:p14="http://schemas.microsoft.com/office/powerpoint/2010/main">
    <mc:Choice Requires="p14">
      <p:transition p14:dur="0" advTm="8824"/>
    </mc:Choice>
    <mc:Fallback xmlns="">
      <p:transition xmlns:p14="http://schemas.microsoft.com/office/powerpoint/2010/main" advTm="882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92" y="388739"/>
            <a:ext cx="5207236" cy="765357"/>
          </a:xfrm>
        </p:spPr>
        <p:txBody>
          <a:bodyPr>
            <a:normAutofit/>
          </a:bodyPr>
          <a:lstStyle/>
          <a:p>
            <a:r>
              <a:rPr lang="en-US" dirty="0" smtClean="0">
                <a:latin typeface="Century Gothic"/>
                <a:cs typeface="Century Gothic"/>
              </a:rPr>
              <a:t>Linguaggio Swift</a:t>
            </a:r>
            <a:endParaRPr lang="en-US" dirty="0">
              <a:latin typeface="Century Gothic"/>
              <a:cs typeface="Century Gothic"/>
            </a:endParaRPr>
          </a:p>
        </p:txBody>
      </p:sp>
      <p:sp>
        <p:nvSpPr>
          <p:cNvPr id="3" name="Content Placeholder 2"/>
          <p:cNvSpPr>
            <a:spLocks noGrp="1"/>
          </p:cNvSpPr>
          <p:nvPr>
            <p:ph idx="1"/>
          </p:nvPr>
        </p:nvSpPr>
        <p:spPr>
          <a:xfrm>
            <a:off x="403892" y="1792105"/>
            <a:ext cx="7315200" cy="4395958"/>
          </a:xfrm>
        </p:spPr>
        <p:txBody>
          <a:bodyPr>
            <a:normAutofit lnSpcReduction="10000"/>
          </a:bodyPr>
          <a:lstStyle/>
          <a:p>
            <a:pPr marL="45720" indent="0" algn="just">
              <a:buNone/>
            </a:pPr>
            <a:r>
              <a:rPr lang="en-US" dirty="0" smtClean="0">
                <a:latin typeface="Century Gothic"/>
                <a:cs typeface="Century Gothic"/>
              </a:rPr>
              <a:t>Swift è il nuovo linguaggio di programmazione ideato dagli sviluppatori Apple per migliorare le performance offerte dall’Objective</a:t>
            </a:r>
            <a:r>
              <a:rPr lang="en-US" dirty="0">
                <a:latin typeface="Century Gothic"/>
                <a:cs typeface="Century Gothic"/>
              </a:rPr>
              <a:t> </a:t>
            </a:r>
            <a:r>
              <a:rPr lang="en-US" dirty="0" smtClean="0">
                <a:latin typeface="Century Gothic"/>
                <a:cs typeface="Century Gothic"/>
              </a:rPr>
              <a:t>C. </a:t>
            </a:r>
          </a:p>
          <a:p>
            <a:pPr marL="45720" indent="0">
              <a:buNone/>
            </a:pPr>
            <a:endParaRPr lang="en-US" dirty="0" smtClean="0">
              <a:latin typeface="Century Gothic"/>
              <a:cs typeface="Century Gothic"/>
            </a:endParaRPr>
          </a:p>
          <a:p>
            <a:r>
              <a:rPr lang="en-US" dirty="0" smtClean="0">
                <a:latin typeface="Century Gothic"/>
                <a:cs typeface="Century Gothic"/>
              </a:rPr>
              <a:t>Il linguaggio offre:</a:t>
            </a:r>
          </a:p>
          <a:p>
            <a:endParaRPr lang="en-US" dirty="0" smtClean="0">
              <a:latin typeface="Century Gothic"/>
              <a:cs typeface="Century Gothic"/>
            </a:endParaRPr>
          </a:p>
          <a:p>
            <a:pPr lvl="1"/>
            <a:r>
              <a:rPr lang="en-US" dirty="0" smtClean="0">
                <a:latin typeface="Century Gothic"/>
                <a:cs typeface="Century Gothic"/>
              </a:rPr>
              <a:t>Tipizzazione forte dei dati e tipi opzionali </a:t>
            </a:r>
          </a:p>
          <a:p>
            <a:pPr lvl="1"/>
            <a:endParaRPr lang="en-US" dirty="0">
              <a:latin typeface="Century Gothic"/>
              <a:cs typeface="Century Gothic"/>
            </a:endParaRPr>
          </a:p>
          <a:p>
            <a:pPr lvl="1"/>
            <a:r>
              <a:rPr lang="en-US" dirty="0" smtClean="0">
                <a:latin typeface="Century Gothic"/>
                <a:cs typeface="Century Gothic"/>
              </a:rPr>
              <a:t>Casting degli oggetti</a:t>
            </a:r>
          </a:p>
          <a:p>
            <a:pPr lvl="1"/>
            <a:endParaRPr lang="en-US" dirty="0" smtClean="0">
              <a:latin typeface="Century Gothic"/>
              <a:cs typeface="Century Gothic"/>
            </a:endParaRPr>
          </a:p>
          <a:p>
            <a:pPr lvl="1"/>
            <a:r>
              <a:rPr lang="en-US" dirty="0" smtClean="0">
                <a:latin typeface="Century Gothic"/>
                <a:cs typeface="Century Gothic"/>
              </a:rPr>
              <a:t>Efficiente gestione della memoria (ARC)</a:t>
            </a:r>
          </a:p>
          <a:p>
            <a:pPr marL="45720" indent="0">
              <a:buNone/>
            </a:pPr>
            <a:endParaRPr lang="en-US" dirty="0">
              <a:latin typeface="Century Gothic"/>
              <a:cs typeface="Century Gothic"/>
            </a:endParaRPr>
          </a:p>
          <a:p>
            <a:r>
              <a:rPr lang="en-US" dirty="0" smtClean="0">
                <a:latin typeface="Century Gothic"/>
                <a:cs typeface="Century Gothic"/>
              </a:rPr>
              <a:t>Sostanziali novità con il rilascio di Swift 2</a:t>
            </a:r>
            <a:endParaRPr lang="en-US" dirty="0">
              <a:latin typeface="Century Gothic"/>
              <a:cs typeface="Century Gothic"/>
            </a:endParaRPr>
          </a:p>
        </p:txBody>
      </p:sp>
      <p:sp>
        <p:nvSpPr>
          <p:cNvPr id="5" name="Rectangle 4"/>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156771186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01" y="349865"/>
            <a:ext cx="4506891" cy="907896"/>
          </a:xfrm>
        </p:spPr>
        <p:txBody>
          <a:bodyPr>
            <a:normAutofit/>
          </a:bodyPr>
          <a:lstStyle/>
          <a:p>
            <a:r>
              <a:rPr lang="en-US" dirty="0" smtClean="0">
                <a:latin typeface="Century Gothic"/>
                <a:cs typeface="Century Gothic"/>
              </a:rPr>
              <a:t>Apple Map kit</a:t>
            </a:r>
            <a:endParaRPr lang="en-US" dirty="0">
              <a:latin typeface="Century Gothic"/>
              <a:cs typeface="Century Gothic"/>
            </a:endParaRPr>
          </a:p>
        </p:txBody>
      </p:sp>
      <p:sp>
        <p:nvSpPr>
          <p:cNvPr id="3" name="Content Placeholder 2"/>
          <p:cNvSpPr>
            <a:spLocks noGrp="1"/>
          </p:cNvSpPr>
          <p:nvPr>
            <p:ph idx="1"/>
          </p:nvPr>
        </p:nvSpPr>
        <p:spPr>
          <a:xfrm>
            <a:off x="456301" y="2527738"/>
            <a:ext cx="7315200" cy="3539527"/>
          </a:xfrm>
        </p:spPr>
        <p:txBody>
          <a:bodyPr>
            <a:normAutofit lnSpcReduction="10000"/>
          </a:bodyPr>
          <a:lstStyle/>
          <a:p>
            <a:pPr marL="45720" indent="0">
              <a:buNone/>
            </a:pPr>
            <a:endParaRPr lang="en-US" dirty="0" smtClean="0">
              <a:latin typeface="Century Gothic"/>
              <a:cs typeface="Century Gothic"/>
            </a:endParaRPr>
          </a:p>
          <a:p>
            <a:r>
              <a:rPr lang="en-US" dirty="0" smtClean="0">
                <a:latin typeface="Century Gothic"/>
                <a:cs typeface="Century Gothic"/>
              </a:rPr>
              <a:t>Mercator Map Projection</a:t>
            </a:r>
          </a:p>
          <a:p>
            <a:endParaRPr lang="en-US" dirty="0">
              <a:latin typeface="Century Gothic"/>
              <a:cs typeface="Century Gothic"/>
            </a:endParaRPr>
          </a:p>
          <a:p>
            <a:endParaRPr lang="en-US" dirty="0">
              <a:latin typeface="Century Gothic"/>
              <a:cs typeface="Century Gothic"/>
            </a:endParaRPr>
          </a:p>
          <a:p>
            <a:r>
              <a:rPr lang="en-US" dirty="0" smtClean="0">
                <a:latin typeface="Century Gothic"/>
                <a:cs typeface="Century Gothic"/>
              </a:rPr>
              <a:t>I punti da visualizzare sulla mappa possono essere espressi </a:t>
            </a:r>
            <a:r>
              <a:rPr lang="en-US" smtClean="0">
                <a:latin typeface="Century Gothic"/>
                <a:cs typeface="Century Gothic"/>
              </a:rPr>
              <a:t>in:</a:t>
            </a:r>
            <a:endParaRPr lang="en-US" dirty="0" smtClean="0">
              <a:latin typeface="Century Gothic"/>
              <a:cs typeface="Century Gothic"/>
            </a:endParaRPr>
          </a:p>
          <a:p>
            <a:pPr lvl="8"/>
            <a:r>
              <a:rPr lang="en-US" sz="1800" dirty="0" smtClean="0">
                <a:latin typeface="Century Gothic"/>
                <a:cs typeface="Century Gothic"/>
              </a:rPr>
              <a:t>Map coordinate</a:t>
            </a:r>
          </a:p>
          <a:p>
            <a:pPr lvl="8"/>
            <a:r>
              <a:rPr lang="en-US" sz="1800" dirty="0" smtClean="0">
                <a:latin typeface="Century Gothic"/>
                <a:cs typeface="Century Gothic"/>
              </a:rPr>
              <a:t>Map point</a:t>
            </a:r>
          </a:p>
          <a:p>
            <a:pPr lvl="8"/>
            <a:r>
              <a:rPr lang="en-US" sz="1800" dirty="0" smtClean="0">
                <a:latin typeface="Century Gothic"/>
                <a:cs typeface="Century Gothic"/>
              </a:rPr>
              <a:t>Point</a:t>
            </a:r>
          </a:p>
          <a:p>
            <a:pPr lvl="6"/>
            <a:endParaRPr lang="en-US" dirty="0">
              <a:latin typeface="Century Gothic"/>
              <a:cs typeface="Century Gothic"/>
            </a:endParaRPr>
          </a:p>
          <a:p>
            <a:r>
              <a:rPr lang="en-US" smtClean="0">
                <a:latin typeface="Century Gothic"/>
                <a:cs typeface="Century Gothic"/>
              </a:rPr>
              <a:t>Iterazioni </a:t>
            </a:r>
            <a:r>
              <a:rPr lang="en-US" dirty="0" smtClean="0">
                <a:latin typeface="Century Gothic"/>
                <a:cs typeface="Century Gothic"/>
              </a:rPr>
              <a:t>dell’utente</a:t>
            </a:r>
          </a:p>
        </p:txBody>
      </p:sp>
      <p:sp>
        <p:nvSpPr>
          <p:cNvPr id="4" name="TextBox 3"/>
          <p:cNvSpPr txBox="1"/>
          <p:nvPr/>
        </p:nvSpPr>
        <p:spPr>
          <a:xfrm>
            <a:off x="456301" y="1779514"/>
            <a:ext cx="7939443" cy="707886"/>
          </a:xfrm>
          <a:prstGeom prst="rect">
            <a:avLst/>
          </a:prstGeom>
          <a:noFill/>
        </p:spPr>
        <p:txBody>
          <a:bodyPr wrap="none" rtlCol="0">
            <a:spAutoFit/>
          </a:bodyPr>
          <a:lstStyle/>
          <a:p>
            <a:r>
              <a:rPr lang="en-US" sz="2000" dirty="0" smtClean="0">
                <a:latin typeface="Century Gothic"/>
                <a:cs typeface="Century Gothic"/>
              </a:rPr>
              <a:t>Framework adibito alla visualizzazione e gestione delle mappe </a:t>
            </a:r>
          </a:p>
          <a:p>
            <a:r>
              <a:rPr lang="en-US" sz="2000" dirty="0" smtClean="0">
                <a:latin typeface="Century Gothic"/>
                <a:cs typeface="Century Gothic"/>
              </a:rPr>
              <a:t>all’interno di ambienti iOS e OSX.</a:t>
            </a:r>
            <a:endParaRPr lang="en-US" sz="2000" dirty="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pic>
        <p:nvPicPr>
          <p:cNvPr id="7" name="Picture 6" descr="Screen Shot 2015-12-06 at 11.0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441" y="2398681"/>
            <a:ext cx="1795216" cy="1419999"/>
          </a:xfrm>
          <a:prstGeom prst="rect">
            <a:avLst/>
          </a:prstGeom>
        </p:spPr>
      </p:pic>
    </p:spTree>
    <p:extLst>
      <p:ext uri="{BB962C8B-B14F-4D97-AF65-F5344CB8AC3E}">
        <p14:creationId xmlns:p14="http://schemas.microsoft.com/office/powerpoint/2010/main" val="8870779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07" y="362823"/>
            <a:ext cx="6442400" cy="739442"/>
          </a:xfrm>
        </p:spPr>
        <p:txBody>
          <a:bodyPr/>
          <a:lstStyle/>
          <a:p>
            <a:r>
              <a:rPr lang="en-US" dirty="0" smtClean="0">
                <a:latin typeface="Century Gothic"/>
                <a:cs typeface="Century Gothic"/>
              </a:rPr>
              <a:t>Google Maps iOS sdk</a:t>
            </a:r>
            <a:endParaRPr lang="en-US" dirty="0">
              <a:latin typeface="Century Gothic"/>
              <a:cs typeface="Century Gothic"/>
            </a:endParaRPr>
          </a:p>
        </p:txBody>
      </p:sp>
      <p:sp>
        <p:nvSpPr>
          <p:cNvPr id="3" name="Content Placeholder 2"/>
          <p:cNvSpPr>
            <a:spLocks noGrp="1"/>
          </p:cNvSpPr>
          <p:nvPr>
            <p:ph idx="1"/>
          </p:nvPr>
        </p:nvSpPr>
        <p:spPr>
          <a:xfrm>
            <a:off x="929361" y="3777564"/>
            <a:ext cx="7315200" cy="2031151"/>
          </a:xfrm>
        </p:spPr>
        <p:txBody>
          <a:bodyPr>
            <a:normAutofit lnSpcReduction="10000"/>
          </a:bodyPr>
          <a:lstStyle/>
          <a:p>
            <a:r>
              <a:rPr lang="en-US" dirty="0" smtClean="0">
                <a:latin typeface="Century Gothic"/>
                <a:cs typeface="Century Gothic"/>
              </a:rPr>
              <a:t>Importazione  framework utilizzando CocoaPods</a:t>
            </a:r>
          </a:p>
          <a:p>
            <a:endParaRPr lang="en-US" dirty="0">
              <a:latin typeface="Century Gothic"/>
              <a:cs typeface="Century Gothic"/>
            </a:endParaRPr>
          </a:p>
          <a:p>
            <a:r>
              <a:rPr lang="en-US" dirty="0" smtClean="0">
                <a:latin typeface="Century Gothic"/>
                <a:cs typeface="Century Gothic"/>
              </a:rPr>
              <a:t>Ottenimento key attraverso Google Developers Console</a:t>
            </a:r>
          </a:p>
          <a:p>
            <a:pPr marL="45720" indent="0">
              <a:buNone/>
            </a:pPr>
            <a:endParaRPr lang="en-US" dirty="0">
              <a:latin typeface="Century Gothic"/>
              <a:cs typeface="Century Gothic"/>
            </a:endParaRPr>
          </a:p>
          <a:p>
            <a:r>
              <a:rPr lang="en-US" dirty="0" smtClean="0">
                <a:latin typeface="Century Gothic"/>
                <a:cs typeface="Century Gothic"/>
              </a:rPr>
              <a:t>Creazione oggeto di tipo GMSMapView </a:t>
            </a:r>
          </a:p>
          <a:p>
            <a:endParaRPr lang="en-US" dirty="0"/>
          </a:p>
          <a:p>
            <a:endParaRPr lang="en-US" dirty="0" smtClean="0"/>
          </a:p>
          <a:p>
            <a:pPr marL="45720" indent="0">
              <a:buNone/>
            </a:pPr>
            <a:endParaRPr lang="en-US" dirty="0"/>
          </a:p>
          <a:p>
            <a:pPr marL="45720" indent="0">
              <a:buNone/>
            </a:pPr>
            <a:endParaRPr lang="en-US" dirty="0"/>
          </a:p>
        </p:txBody>
      </p:sp>
      <p:sp>
        <p:nvSpPr>
          <p:cNvPr id="5" name="TextBox 4"/>
          <p:cNvSpPr txBox="1"/>
          <p:nvPr/>
        </p:nvSpPr>
        <p:spPr>
          <a:xfrm>
            <a:off x="399807" y="2797561"/>
            <a:ext cx="8744193" cy="707886"/>
          </a:xfrm>
          <a:prstGeom prst="rect">
            <a:avLst/>
          </a:prstGeom>
          <a:noFill/>
        </p:spPr>
        <p:txBody>
          <a:bodyPr wrap="square" rtlCol="0">
            <a:spAutoFit/>
          </a:bodyPr>
          <a:lstStyle/>
          <a:p>
            <a:pPr algn="just"/>
            <a:r>
              <a:rPr lang="en-US" sz="2000" dirty="0" smtClean="0">
                <a:latin typeface="Century Gothic"/>
                <a:cs typeface="Century Gothic"/>
              </a:rPr>
              <a:t>Ad oggi per usufruire delle sdk di Google Maps all’interno di qualsiasi progetto Xcode, </a:t>
            </a:r>
            <a:r>
              <a:rPr lang="en-US" sz="2000" dirty="0">
                <a:latin typeface="Century Gothic"/>
                <a:cs typeface="Century Gothic"/>
              </a:rPr>
              <a:t>si devono seguire I seguenti step</a:t>
            </a:r>
            <a:r>
              <a:rPr lang="en-US" sz="2000" dirty="0" smtClean="0">
                <a:latin typeface="Century Gothic"/>
                <a:cs typeface="Century Gothic"/>
              </a:rPr>
              <a:t>:</a:t>
            </a:r>
            <a:endParaRPr lang="en-US" sz="2000" dirty="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
        <p:nvSpPr>
          <p:cNvPr id="4" name="TextBox 3"/>
          <p:cNvSpPr txBox="1"/>
          <p:nvPr/>
        </p:nvSpPr>
        <p:spPr>
          <a:xfrm>
            <a:off x="399807" y="1559815"/>
            <a:ext cx="8295360" cy="707886"/>
          </a:xfrm>
          <a:prstGeom prst="rect">
            <a:avLst/>
          </a:prstGeom>
          <a:noFill/>
        </p:spPr>
        <p:txBody>
          <a:bodyPr wrap="none" rtlCol="0">
            <a:spAutoFit/>
          </a:bodyPr>
          <a:lstStyle/>
          <a:p>
            <a:pPr algn="just"/>
            <a:r>
              <a:rPr lang="en-US" sz="2000">
                <a:latin typeface="Century Gothic"/>
                <a:cs typeface="Century Gothic"/>
              </a:rPr>
              <a:t>Prima della presentazione di Maps da parte di Apple, </a:t>
            </a:r>
          </a:p>
          <a:p>
            <a:pPr algn="just"/>
            <a:r>
              <a:rPr lang="en-US" sz="2000">
                <a:latin typeface="Century Gothic"/>
                <a:cs typeface="Century Gothic"/>
              </a:rPr>
              <a:t>il framework Map Kit utilizzava le mappe di Google al suo interno.</a:t>
            </a:r>
          </a:p>
        </p:txBody>
      </p:sp>
    </p:spTree>
    <p:extLst>
      <p:ext uri="{BB962C8B-B14F-4D97-AF65-F5344CB8AC3E}">
        <p14:creationId xmlns:p14="http://schemas.microsoft.com/office/powerpoint/2010/main" val="14978435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43" y="375781"/>
            <a:ext cx="7656941" cy="778316"/>
          </a:xfrm>
        </p:spPr>
        <p:txBody>
          <a:bodyPr>
            <a:normAutofit/>
          </a:bodyPr>
          <a:lstStyle/>
          <a:p>
            <a:r>
              <a:rPr lang="en-US" dirty="0" smtClean="0">
                <a:latin typeface="Century Gothic"/>
                <a:cs typeface="Century Gothic"/>
              </a:rPr>
              <a:t>Map Kit  VS  Google Maps</a:t>
            </a:r>
            <a:endParaRPr lang="en-US" dirty="0">
              <a:latin typeface="Century Gothic"/>
              <a:cs typeface="Century Gothic"/>
            </a:endParaRPr>
          </a:p>
        </p:txBody>
      </p:sp>
      <p:sp>
        <p:nvSpPr>
          <p:cNvPr id="3" name="Content Placeholder 2"/>
          <p:cNvSpPr>
            <a:spLocks noGrp="1"/>
          </p:cNvSpPr>
          <p:nvPr>
            <p:ph idx="1"/>
          </p:nvPr>
        </p:nvSpPr>
        <p:spPr>
          <a:xfrm>
            <a:off x="416344" y="1410659"/>
            <a:ext cx="7903156" cy="5010584"/>
          </a:xfrm>
        </p:spPr>
        <p:txBody>
          <a:bodyPr>
            <a:normAutofit fontScale="92500" lnSpcReduction="20000"/>
          </a:bodyPr>
          <a:lstStyle/>
          <a:p>
            <a:r>
              <a:rPr lang="en-US" sz="2200" dirty="0" err="1" smtClean="0">
                <a:latin typeface="Century Gothic"/>
                <a:cs typeface="Century Gothic"/>
              </a:rPr>
              <a:t>MapKit</a:t>
            </a:r>
            <a:r>
              <a:rPr lang="en-US" sz="2200" dirty="0" smtClean="0">
                <a:latin typeface="Century Gothic"/>
                <a:cs typeface="Century Gothic"/>
              </a:rPr>
              <a:t>:</a:t>
            </a:r>
          </a:p>
          <a:p>
            <a:endParaRPr lang="en-US" sz="2200" dirty="0" smtClean="0">
              <a:latin typeface="Century Gothic"/>
              <a:cs typeface="Century Gothic"/>
            </a:endParaRPr>
          </a:p>
          <a:p>
            <a:pPr lvl="5"/>
            <a:r>
              <a:rPr lang="en-US" sz="1900" dirty="0" smtClean="0">
                <a:latin typeface="Century Gothic"/>
                <a:cs typeface="Century Gothic"/>
              </a:rPr>
              <a:t>Framework nativo</a:t>
            </a:r>
          </a:p>
          <a:p>
            <a:pPr lvl="5"/>
            <a:r>
              <a:rPr lang="en-US" sz="1900" dirty="0" smtClean="0">
                <a:latin typeface="Century Gothic"/>
                <a:cs typeface="Century Gothic"/>
              </a:rPr>
              <a:t>Più stabile di Google Maps</a:t>
            </a:r>
          </a:p>
          <a:p>
            <a:pPr lvl="5"/>
            <a:r>
              <a:rPr lang="en-US" sz="1900" dirty="0" smtClean="0">
                <a:latin typeface="Century Gothic"/>
                <a:cs typeface="Century Gothic"/>
              </a:rPr>
              <a:t>Miglior integrazione con Core Location e Core Animation</a:t>
            </a:r>
          </a:p>
          <a:p>
            <a:pPr marL="1188720" lvl="5" indent="0">
              <a:buNone/>
            </a:pPr>
            <a:endParaRPr lang="en-US" dirty="0" smtClean="0"/>
          </a:p>
          <a:p>
            <a:r>
              <a:rPr lang="en-US" sz="2200" dirty="0" smtClean="0">
                <a:latin typeface="Century Gothic"/>
                <a:cs typeface="Century Gothic"/>
              </a:rPr>
              <a:t>Google Maps:</a:t>
            </a:r>
          </a:p>
          <a:p>
            <a:endParaRPr lang="en-US" dirty="0" smtClean="0">
              <a:latin typeface="Century Gothic"/>
              <a:cs typeface="Century Gothic"/>
            </a:endParaRPr>
          </a:p>
          <a:p>
            <a:pPr lvl="5"/>
            <a:r>
              <a:rPr lang="en-US" sz="1900" dirty="0">
                <a:latin typeface="Century Gothic"/>
                <a:cs typeface="Century Gothic"/>
              </a:rPr>
              <a:t>Aggiornamenti frequenti delle sdk</a:t>
            </a:r>
          </a:p>
          <a:p>
            <a:pPr lvl="5"/>
            <a:r>
              <a:rPr lang="en-US" sz="1900" dirty="0">
                <a:latin typeface="Century Gothic"/>
                <a:cs typeface="Century Gothic"/>
              </a:rPr>
              <a:t>Esperienza cross platform</a:t>
            </a:r>
          </a:p>
          <a:p>
            <a:pPr lvl="5"/>
            <a:r>
              <a:rPr lang="en-US" sz="1900" dirty="0">
                <a:latin typeface="Century Gothic"/>
                <a:cs typeface="Century Gothic"/>
              </a:rPr>
              <a:t>Più </a:t>
            </a:r>
            <a:r>
              <a:rPr lang="en-US" sz="1900" dirty="0" smtClean="0">
                <a:latin typeface="Century Gothic"/>
                <a:cs typeface="Century Gothic"/>
              </a:rPr>
              <a:t>dettagli all’interno delle mappe</a:t>
            </a:r>
          </a:p>
          <a:p>
            <a:pPr marL="1188720" lvl="5" indent="0">
              <a:buNone/>
            </a:pPr>
            <a:endParaRPr lang="en-US" sz="1800" dirty="0">
              <a:latin typeface="Century Gothic"/>
              <a:cs typeface="Century Gothic"/>
            </a:endParaRPr>
          </a:p>
          <a:p>
            <a:r>
              <a:rPr lang="en-US" sz="2200" dirty="0">
                <a:latin typeface="Century Gothic"/>
                <a:cs typeface="Century Gothic"/>
              </a:rPr>
              <a:t>Mappe utilizzate: </a:t>
            </a:r>
            <a:r>
              <a:rPr lang="en-US" sz="2200" dirty="0" smtClean="0">
                <a:latin typeface="Century Gothic"/>
                <a:cs typeface="Century Gothic"/>
              </a:rPr>
              <a:t>Google iOS sdk</a:t>
            </a:r>
          </a:p>
          <a:p>
            <a:endParaRPr lang="en-US" dirty="0" smtClean="0">
              <a:latin typeface="Century Gothic"/>
              <a:cs typeface="Century Gothic"/>
            </a:endParaRPr>
          </a:p>
          <a:p>
            <a:pPr lvl="5"/>
            <a:r>
              <a:rPr lang="en-US" sz="1900" dirty="0" smtClean="0">
                <a:latin typeface="Century Gothic"/>
                <a:cs typeface="Century Gothic"/>
              </a:rPr>
              <a:t>Più dettagli all’interno della città di Bologna</a:t>
            </a:r>
          </a:p>
          <a:p>
            <a:pPr lvl="5"/>
            <a:r>
              <a:rPr lang="en-US" sz="1900" dirty="0">
                <a:latin typeface="Century Gothic"/>
                <a:cs typeface="Century Gothic"/>
              </a:rPr>
              <a:t>Controllo correttezza inserimento fermate</a:t>
            </a:r>
            <a:endParaRPr lang="en-US" sz="1900" dirty="0" smtClean="0">
              <a:latin typeface="Century Gothic"/>
              <a:cs typeface="Century Gothic"/>
            </a:endParaRPr>
          </a:p>
          <a:p>
            <a:pPr lvl="5"/>
            <a:r>
              <a:rPr lang="en-US" sz="1900" dirty="0">
                <a:latin typeface="Century Gothic"/>
                <a:cs typeface="Century Gothic"/>
              </a:rPr>
              <a:t>Esperienza nell’utilizzo di CocoaPods</a:t>
            </a:r>
            <a:endParaRPr lang="en-US" sz="1900" dirty="0" smtClean="0">
              <a:latin typeface="Century Gothic"/>
              <a:cs typeface="Century Gothic"/>
            </a:endParaRPr>
          </a:p>
          <a:p>
            <a:endParaRPr lang="en-US" dirty="0" smtClean="0">
              <a:latin typeface="Century Gothic"/>
              <a:cs typeface="Century Gothic"/>
            </a:endParaRPr>
          </a:p>
          <a:p>
            <a:endParaRPr lang="en-US" dirty="0" smtClean="0"/>
          </a:p>
        </p:txBody>
      </p:sp>
      <p:sp>
        <p:nvSpPr>
          <p:cNvPr id="5" name="Rectangle 4"/>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13634571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09" y="401697"/>
            <a:ext cx="4164504" cy="752400"/>
          </a:xfrm>
        </p:spPr>
        <p:txBody>
          <a:bodyPr/>
          <a:lstStyle/>
          <a:p>
            <a:r>
              <a:rPr lang="en-US" dirty="0" smtClean="0">
                <a:latin typeface="Century Gothic"/>
                <a:cs typeface="Century Gothic"/>
              </a:rPr>
              <a:t>Recupero dati</a:t>
            </a:r>
            <a:endParaRPr lang="en-US" dirty="0">
              <a:latin typeface="Century Gothic"/>
              <a:cs typeface="Century Gothic"/>
            </a:endParaRPr>
          </a:p>
        </p:txBody>
      </p:sp>
      <p:pic>
        <p:nvPicPr>
          <p:cNvPr id="5" name="Picture 4" descr="Screen Shot 2015-12-05 at 16.26.49.png"/>
          <p:cNvPicPr>
            <a:picLocks noChangeAspect="1"/>
          </p:cNvPicPr>
          <p:nvPr/>
        </p:nvPicPr>
        <p:blipFill rotWithShape="1">
          <a:blip r:embed="rId2">
            <a:extLst>
              <a:ext uri="{28A0092B-C50C-407E-A947-70E740481C1C}">
                <a14:useLocalDpi xmlns:a14="http://schemas.microsoft.com/office/drawing/2010/main" val="0"/>
              </a:ext>
            </a:extLst>
          </a:blip>
          <a:srcRect l="10419" r="10307"/>
          <a:stretch/>
        </p:blipFill>
        <p:spPr>
          <a:xfrm>
            <a:off x="583144" y="3792885"/>
            <a:ext cx="2439410" cy="2276530"/>
          </a:xfrm>
          <a:prstGeom prst="rect">
            <a:avLst/>
          </a:prstGeom>
        </p:spPr>
      </p:pic>
      <p:pic>
        <p:nvPicPr>
          <p:cNvPr id="7" name="Picture 6" descr="Screen Shot 2015-12-05 at 16.2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43" y="1451291"/>
            <a:ext cx="2439410" cy="1994508"/>
          </a:xfrm>
          <a:prstGeom prst="rect">
            <a:avLst/>
          </a:prstGeom>
        </p:spPr>
      </p:pic>
      <p:sp>
        <p:nvSpPr>
          <p:cNvPr id="8" name="TextBox 7"/>
          <p:cNvSpPr txBox="1"/>
          <p:nvPr/>
        </p:nvSpPr>
        <p:spPr>
          <a:xfrm>
            <a:off x="349904" y="3431370"/>
            <a:ext cx="4796293" cy="369332"/>
          </a:xfrm>
          <a:prstGeom prst="rect">
            <a:avLst/>
          </a:prstGeom>
          <a:noFill/>
        </p:spPr>
        <p:txBody>
          <a:bodyPr wrap="square" rtlCol="0">
            <a:spAutoFit/>
          </a:bodyPr>
          <a:lstStyle/>
          <a:p>
            <a:r>
              <a:rPr lang="en-US" dirty="0" smtClean="0">
                <a:latin typeface="Century Gothic"/>
                <a:cs typeface="Century Gothic"/>
              </a:rPr>
              <a:t>S</a:t>
            </a:r>
            <a:r>
              <a:rPr lang="it-IT" dirty="0" err="1" smtClean="0">
                <a:latin typeface="Century Gothic"/>
                <a:cs typeface="Century Gothic"/>
              </a:rPr>
              <a:t>ito</a:t>
            </a:r>
            <a:r>
              <a:rPr lang="it-IT" dirty="0" smtClean="0">
                <a:latin typeface="Century Gothic"/>
                <a:cs typeface="Century Gothic"/>
              </a:rPr>
              <a:t> web: http</a:t>
            </a:r>
            <a:r>
              <a:rPr lang="it-IT" dirty="0">
                <a:latin typeface="Century Gothic"/>
                <a:cs typeface="Century Gothic"/>
              </a:rPr>
              <a:t>://dati.comune.bologna.it/</a:t>
            </a:r>
            <a:endParaRPr lang="en-US" dirty="0">
              <a:latin typeface="Century Gothic"/>
              <a:cs typeface="Century Gothic"/>
            </a:endParaRPr>
          </a:p>
        </p:txBody>
      </p:sp>
      <p:sp>
        <p:nvSpPr>
          <p:cNvPr id="15" name="TextBox 14"/>
          <p:cNvSpPr txBox="1"/>
          <p:nvPr/>
        </p:nvSpPr>
        <p:spPr>
          <a:xfrm>
            <a:off x="5193282" y="1579394"/>
            <a:ext cx="1470274" cy="338554"/>
          </a:xfrm>
          <a:prstGeom prst="rect">
            <a:avLst/>
          </a:prstGeom>
          <a:noFill/>
        </p:spPr>
        <p:txBody>
          <a:bodyPr wrap="none" rtlCol="0">
            <a:spAutoFit/>
          </a:bodyPr>
          <a:lstStyle/>
          <a:p>
            <a:r>
              <a:rPr lang="en-US" sz="1600" dirty="0">
                <a:latin typeface="Century Gothic"/>
                <a:cs typeface="Century Gothic"/>
              </a:rPr>
              <a:t>s</a:t>
            </a:r>
            <a:r>
              <a:rPr lang="en-US" sz="1600" dirty="0" smtClean="0">
                <a:latin typeface="Century Gothic"/>
                <a:cs typeface="Century Gothic"/>
              </a:rPr>
              <a:t>cript python</a:t>
            </a:r>
            <a:endParaRPr lang="en-US" sz="1600" dirty="0">
              <a:latin typeface="Century Gothic"/>
              <a:cs typeface="Century Gothic"/>
            </a:endParaRPr>
          </a:p>
        </p:txBody>
      </p:sp>
      <p:sp>
        <p:nvSpPr>
          <p:cNvPr id="21" name="TextBox 20"/>
          <p:cNvSpPr txBox="1"/>
          <p:nvPr/>
        </p:nvSpPr>
        <p:spPr>
          <a:xfrm>
            <a:off x="5193282" y="2582817"/>
            <a:ext cx="1470274" cy="338554"/>
          </a:xfrm>
          <a:prstGeom prst="rect">
            <a:avLst/>
          </a:prstGeom>
          <a:noFill/>
        </p:spPr>
        <p:txBody>
          <a:bodyPr wrap="none" rtlCol="0">
            <a:spAutoFit/>
          </a:bodyPr>
          <a:lstStyle/>
          <a:p>
            <a:r>
              <a:rPr lang="en-US" sz="1600" dirty="0">
                <a:latin typeface="Century Gothic"/>
                <a:cs typeface="Century Gothic"/>
              </a:rPr>
              <a:t>s</a:t>
            </a:r>
            <a:r>
              <a:rPr lang="en-US" sz="1600" dirty="0" smtClean="0">
                <a:latin typeface="Century Gothic"/>
                <a:cs typeface="Century Gothic"/>
              </a:rPr>
              <a:t>cript python</a:t>
            </a:r>
          </a:p>
        </p:txBody>
      </p:sp>
      <p:cxnSp>
        <p:nvCxnSpPr>
          <p:cNvPr id="25" name="Straight Arrow Connector 24"/>
          <p:cNvCxnSpPr/>
          <p:nvPr/>
        </p:nvCxnSpPr>
        <p:spPr>
          <a:xfrm flipV="1">
            <a:off x="5024218" y="4588314"/>
            <a:ext cx="1499324"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37" idx="2"/>
          </p:cNvCxnSpPr>
          <p:nvPr/>
        </p:nvCxnSpPr>
        <p:spPr>
          <a:xfrm>
            <a:off x="7479683" y="4911216"/>
            <a:ext cx="0" cy="594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ettangolo arrotondato 4"/>
          <p:cNvSpPr/>
          <p:nvPr/>
        </p:nvSpPr>
        <p:spPr>
          <a:xfrm>
            <a:off x="7014139" y="5506177"/>
            <a:ext cx="2041565" cy="62984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FF"/>
                </a:solidFill>
                <a:latin typeface="Century Gothic"/>
                <a:cs typeface="Century Gothic"/>
              </a:rPr>
              <a:t>Core</a:t>
            </a:r>
            <a:r>
              <a:rPr lang="it-IT" b="1" dirty="0" smtClean="0">
                <a:solidFill>
                  <a:schemeClr val="bg2"/>
                </a:solidFill>
                <a:latin typeface="Century Gothic"/>
                <a:cs typeface="Century Gothic"/>
              </a:rPr>
              <a:t> </a:t>
            </a:r>
            <a:r>
              <a:rPr lang="it-IT" b="1" dirty="0" smtClean="0">
                <a:solidFill>
                  <a:srgbClr val="FFFFFF"/>
                </a:solidFill>
                <a:latin typeface="Century Gothic"/>
                <a:cs typeface="Century Gothic"/>
              </a:rPr>
              <a:t>Data</a:t>
            </a:r>
            <a:endParaRPr lang="it-IT" b="1" dirty="0">
              <a:solidFill>
                <a:srgbClr val="FFFFFF"/>
              </a:solidFill>
              <a:latin typeface="Century Gothic"/>
              <a:cs typeface="Century Gothic"/>
            </a:endParaRPr>
          </a:p>
        </p:txBody>
      </p:sp>
      <p:sp>
        <p:nvSpPr>
          <p:cNvPr id="35" name="Rettangolo arrotondato 4"/>
          <p:cNvSpPr/>
          <p:nvPr/>
        </p:nvSpPr>
        <p:spPr>
          <a:xfrm>
            <a:off x="3263689" y="4250380"/>
            <a:ext cx="1760529" cy="629847"/>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Century Gothic"/>
                <a:cs typeface="Century Gothic"/>
              </a:rPr>
              <a:t>f</a:t>
            </a:r>
            <a:r>
              <a:rPr lang="it-IT" b="1" dirty="0" err="1" smtClean="0">
                <a:solidFill>
                  <a:srgbClr val="FFFFFF"/>
                </a:solidFill>
                <a:latin typeface="Century Gothic"/>
                <a:cs typeface="Century Gothic"/>
              </a:rPr>
              <a:t>ermate.csv</a:t>
            </a:r>
            <a:endParaRPr lang="it-IT" b="1" dirty="0">
              <a:solidFill>
                <a:srgbClr val="FFFFFF"/>
              </a:solidFill>
              <a:latin typeface="Century Gothic"/>
              <a:cs typeface="Century Gothic"/>
            </a:endParaRPr>
          </a:p>
        </p:txBody>
      </p:sp>
      <p:sp>
        <p:nvSpPr>
          <p:cNvPr id="37" name="Rettangolo arrotondato 4"/>
          <p:cNvSpPr/>
          <p:nvPr/>
        </p:nvSpPr>
        <p:spPr>
          <a:xfrm>
            <a:off x="6523542" y="4281369"/>
            <a:ext cx="1912282" cy="6298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Century Gothic"/>
                <a:cs typeface="Century Gothic"/>
              </a:rPr>
              <a:t>f</a:t>
            </a:r>
            <a:r>
              <a:rPr lang="en-US" b="1" dirty="0" smtClean="0">
                <a:solidFill>
                  <a:srgbClr val="FFFFFF"/>
                </a:solidFill>
                <a:latin typeface="Century Gothic"/>
                <a:cs typeface="Century Gothic"/>
              </a:rPr>
              <a:t>ermate</a:t>
            </a:r>
            <a:r>
              <a:rPr lang="it-IT" b="1" dirty="0" smtClean="0">
                <a:solidFill>
                  <a:srgbClr val="FFFFFF"/>
                </a:solidFill>
                <a:latin typeface="Century Gothic"/>
                <a:cs typeface="Century Gothic"/>
              </a:rPr>
              <a:t>.</a:t>
            </a:r>
            <a:r>
              <a:rPr lang="it-IT" b="1" dirty="0" err="1" smtClean="0">
                <a:solidFill>
                  <a:srgbClr val="FFFFFF"/>
                </a:solidFill>
                <a:latin typeface="Century Gothic"/>
                <a:cs typeface="Century Gothic"/>
              </a:rPr>
              <a:t>json</a:t>
            </a:r>
            <a:endParaRPr lang="it-IT" b="1" dirty="0">
              <a:solidFill>
                <a:srgbClr val="FFFFFF"/>
              </a:solidFill>
              <a:latin typeface="Century Gothic"/>
              <a:cs typeface="Century Gothic"/>
            </a:endParaRPr>
          </a:p>
        </p:txBody>
      </p:sp>
      <p:sp>
        <p:nvSpPr>
          <p:cNvPr id="49" name="Can 48"/>
          <p:cNvSpPr/>
          <p:nvPr/>
        </p:nvSpPr>
        <p:spPr>
          <a:xfrm>
            <a:off x="3238263" y="5359557"/>
            <a:ext cx="647254" cy="4395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Db</a:t>
            </a:r>
            <a:endParaRPr lang="en-US"/>
          </a:p>
        </p:txBody>
      </p:sp>
      <p:sp>
        <p:nvSpPr>
          <p:cNvPr id="52" name="Rounded Rectangle 51"/>
          <p:cNvSpPr/>
          <p:nvPr/>
        </p:nvSpPr>
        <p:spPr>
          <a:xfrm>
            <a:off x="4718083" y="5402572"/>
            <a:ext cx="1042217" cy="3785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Century Gothic"/>
                <a:cs typeface="Century Gothic"/>
              </a:rPr>
              <a:t>SQLITE</a:t>
            </a:r>
            <a:endParaRPr lang="en-US" sz="1600" dirty="0">
              <a:latin typeface="Century Gothic"/>
              <a:cs typeface="Century Gothic"/>
            </a:endParaRPr>
          </a:p>
        </p:txBody>
      </p:sp>
      <p:sp>
        <p:nvSpPr>
          <p:cNvPr id="54" name="Rounded Rectangle 53"/>
          <p:cNvSpPr/>
          <p:nvPr/>
        </p:nvSpPr>
        <p:spPr>
          <a:xfrm>
            <a:off x="4718083" y="5880145"/>
            <a:ext cx="1589828" cy="3785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Century Gothic"/>
                <a:cs typeface="Century Gothic"/>
              </a:rPr>
              <a:t>SQLITE-SHM</a:t>
            </a:r>
            <a:endParaRPr lang="en-US" sz="1600" dirty="0">
              <a:latin typeface="Century Gothic"/>
              <a:cs typeface="Century Gothic"/>
            </a:endParaRPr>
          </a:p>
        </p:txBody>
      </p:sp>
      <p:sp>
        <p:nvSpPr>
          <p:cNvPr id="56" name="Rounded Rectangle 55"/>
          <p:cNvSpPr/>
          <p:nvPr/>
        </p:nvSpPr>
        <p:spPr>
          <a:xfrm>
            <a:off x="4718083" y="4981017"/>
            <a:ext cx="1469648" cy="3785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Century Gothic"/>
                <a:cs typeface="Century Gothic"/>
              </a:rPr>
              <a:t>SQLITE-WAL</a:t>
            </a:r>
            <a:endParaRPr lang="en-US" sz="1600" dirty="0">
              <a:latin typeface="Century Gothic"/>
              <a:cs typeface="Century Gothic"/>
            </a:endParaRPr>
          </a:p>
        </p:txBody>
      </p:sp>
      <p:cxnSp>
        <p:nvCxnSpPr>
          <p:cNvPr id="66" name="Straight Arrow Connector 65"/>
          <p:cNvCxnSpPr>
            <a:stCxn id="52" idx="3"/>
            <a:endCxn id="34" idx="1"/>
          </p:cNvCxnSpPr>
          <p:nvPr/>
        </p:nvCxnSpPr>
        <p:spPr>
          <a:xfrm>
            <a:off x="5760300" y="5591842"/>
            <a:ext cx="1253839" cy="229259"/>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6" name="Rettangolo arrotondato 4"/>
          <p:cNvSpPr/>
          <p:nvPr/>
        </p:nvSpPr>
        <p:spPr>
          <a:xfrm>
            <a:off x="3263689" y="1623098"/>
            <a:ext cx="1912929" cy="629847"/>
          </a:xfrm>
          <a:prstGeom prst="round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stradario</a:t>
            </a:r>
            <a:r>
              <a:rPr lang="it-IT" b="1" dirty="0" smtClean="0">
                <a:solidFill>
                  <a:schemeClr val="bg1"/>
                </a:solidFill>
                <a:latin typeface="Century Gothic"/>
                <a:cs typeface="Century Gothic"/>
              </a:rPr>
              <a:t>.</a:t>
            </a:r>
            <a:r>
              <a:rPr lang="it-IT" b="1" dirty="0" err="1" smtClean="0">
                <a:solidFill>
                  <a:schemeClr val="bg1"/>
                </a:solidFill>
                <a:latin typeface="Century Gothic"/>
                <a:cs typeface="Century Gothic"/>
              </a:rPr>
              <a:t>csv</a:t>
            </a:r>
            <a:endParaRPr lang="it-IT" b="1" dirty="0">
              <a:solidFill>
                <a:schemeClr val="bg1"/>
              </a:solidFill>
              <a:latin typeface="Century Gothic"/>
              <a:cs typeface="Century Gothic"/>
            </a:endParaRPr>
          </a:p>
        </p:txBody>
      </p:sp>
      <p:sp>
        <p:nvSpPr>
          <p:cNvPr id="88" name="Rettangolo arrotondato 4"/>
          <p:cNvSpPr/>
          <p:nvPr/>
        </p:nvSpPr>
        <p:spPr>
          <a:xfrm>
            <a:off x="6780054" y="1623098"/>
            <a:ext cx="1912929" cy="6298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latin typeface="Century Gothic"/>
                <a:cs typeface="Century Gothic"/>
              </a:rPr>
              <a:t>stradario</a:t>
            </a:r>
            <a:r>
              <a:rPr lang="it-IT" b="1" dirty="0" smtClean="0">
                <a:solidFill>
                  <a:srgbClr val="FFFFFF"/>
                </a:solidFill>
                <a:latin typeface="Century Gothic"/>
                <a:cs typeface="Century Gothic"/>
              </a:rPr>
              <a:t>.</a:t>
            </a:r>
            <a:r>
              <a:rPr lang="it-IT" b="1" dirty="0" err="1" smtClean="0">
                <a:solidFill>
                  <a:srgbClr val="FFFFFF"/>
                </a:solidFill>
                <a:latin typeface="Century Gothic"/>
                <a:cs typeface="Century Gothic"/>
              </a:rPr>
              <a:t>json</a:t>
            </a:r>
            <a:endParaRPr lang="it-IT" b="1" dirty="0" smtClean="0">
              <a:solidFill>
                <a:srgbClr val="FFFFFF"/>
              </a:solidFill>
              <a:latin typeface="Century Gothic"/>
              <a:cs typeface="Century Gothic"/>
            </a:endParaRPr>
          </a:p>
        </p:txBody>
      </p:sp>
      <p:sp>
        <p:nvSpPr>
          <p:cNvPr id="90" name="Rettangolo arrotondato 4"/>
          <p:cNvSpPr/>
          <p:nvPr/>
        </p:nvSpPr>
        <p:spPr>
          <a:xfrm>
            <a:off x="3263689" y="2606447"/>
            <a:ext cx="1912929" cy="629847"/>
          </a:xfrm>
          <a:prstGeom prst="round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FF"/>
                </a:solidFill>
                <a:latin typeface="Century Gothic"/>
                <a:cs typeface="Century Gothic"/>
              </a:rPr>
              <a:t>colonnine</a:t>
            </a:r>
            <a:r>
              <a:rPr lang="it-IT" b="1" dirty="0" smtClean="0">
                <a:solidFill>
                  <a:srgbClr val="FFFFFF"/>
                </a:solidFill>
                <a:latin typeface="Century Gothic"/>
                <a:cs typeface="Century Gothic"/>
              </a:rPr>
              <a:t>.</a:t>
            </a:r>
            <a:r>
              <a:rPr lang="it-IT" b="1" dirty="0" err="1" smtClean="0">
                <a:solidFill>
                  <a:srgbClr val="FFFFFF"/>
                </a:solidFill>
                <a:latin typeface="Century Gothic"/>
                <a:cs typeface="Century Gothic"/>
              </a:rPr>
              <a:t>csv</a:t>
            </a:r>
            <a:endParaRPr lang="it-IT" b="1" dirty="0">
              <a:solidFill>
                <a:srgbClr val="FFFFFF"/>
              </a:solidFill>
              <a:latin typeface="Century Gothic"/>
              <a:cs typeface="Century Gothic"/>
            </a:endParaRPr>
          </a:p>
        </p:txBody>
      </p:sp>
      <p:sp>
        <p:nvSpPr>
          <p:cNvPr id="92" name="Rettangolo arrotondato 4"/>
          <p:cNvSpPr/>
          <p:nvPr/>
        </p:nvSpPr>
        <p:spPr>
          <a:xfrm>
            <a:off x="6780054" y="2606447"/>
            <a:ext cx="1940412" cy="6298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FF"/>
                </a:solidFill>
                <a:latin typeface="Century Gothic"/>
                <a:cs typeface="Century Gothic"/>
              </a:rPr>
              <a:t>colonnine</a:t>
            </a:r>
            <a:r>
              <a:rPr lang="it-IT" b="1" dirty="0" smtClean="0">
                <a:solidFill>
                  <a:srgbClr val="FFFFFF"/>
                </a:solidFill>
                <a:latin typeface="Century Gothic"/>
                <a:cs typeface="Century Gothic"/>
              </a:rPr>
              <a:t>.</a:t>
            </a:r>
            <a:r>
              <a:rPr lang="it-IT" b="1" dirty="0" err="1" smtClean="0">
                <a:solidFill>
                  <a:srgbClr val="FFFFFF"/>
                </a:solidFill>
                <a:latin typeface="Century Gothic"/>
                <a:cs typeface="Century Gothic"/>
              </a:rPr>
              <a:t>json</a:t>
            </a:r>
            <a:endParaRPr lang="it-IT" b="1" dirty="0">
              <a:solidFill>
                <a:srgbClr val="FFFFFF"/>
              </a:solidFill>
              <a:latin typeface="Century Gothic"/>
              <a:cs typeface="Century Gothic"/>
            </a:endParaRPr>
          </a:p>
        </p:txBody>
      </p:sp>
      <p:sp>
        <p:nvSpPr>
          <p:cNvPr id="93" name="TextBox 92"/>
          <p:cNvSpPr txBox="1"/>
          <p:nvPr/>
        </p:nvSpPr>
        <p:spPr>
          <a:xfrm>
            <a:off x="5036096" y="4218982"/>
            <a:ext cx="1487446" cy="338554"/>
          </a:xfrm>
          <a:prstGeom prst="rect">
            <a:avLst/>
          </a:prstGeom>
          <a:noFill/>
        </p:spPr>
        <p:txBody>
          <a:bodyPr wrap="square" rtlCol="0">
            <a:spAutoFit/>
          </a:bodyPr>
          <a:lstStyle/>
          <a:p>
            <a:r>
              <a:rPr lang="en-US" sz="1600" dirty="0" smtClean="0">
                <a:latin typeface="Century Gothic"/>
                <a:cs typeface="Century Gothic"/>
              </a:rPr>
              <a:t>script python</a:t>
            </a:r>
            <a:endParaRPr lang="en-US" sz="1600" dirty="0">
              <a:latin typeface="Century Gothic"/>
              <a:cs typeface="Century Gothic"/>
            </a:endParaRPr>
          </a:p>
        </p:txBody>
      </p:sp>
      <p:sp>
        <p:nvSpPr>
          <p:cNvPr id="99" name="TextBox 98"/>
          <p:cNvSpPr txBox="1"/>
          <p:nvPr/>
        </p:nvSpPr>
        <p:spPr>
          <a:xfrm>
            <a:off x="409109" y="6108928"/>
            <a:ext cx="3289520" cy="369332"/>
          </a:xfrm>
          <a:prstGeom prst="rect">
            <a:avLst/>
          </a:prstGeom>
          <a:noFill/>
        </p:spPr>
        <p:txBody>
          <a:bodyPr wrap="none" rtlCol="0">
            <a:spAutoFit/>
          </a:bodyPr>
          <a:lstStyle/>
          <a:p>
            <a:r>
              <a:rPr lang="en-US" dirty="0" err="1" smtClean="0">
                <a:latin typeface="Century Gothic"/>
                <a:cs typeface="Century Gothic"/>
              </a:rPr>
              <a:t>Sito</a:t>
            </a:r>
            <a:r>
              <a:rPr lang="en-US" dirty="0" smtClean="0">
                <a:latin typeface="Century Gothic"/>
                <a:cs typeface="Century Gothic"/>
              </a:rPr>
              <a:t> web http</a:t>
            </a:r>
            <a:r>
              <a:rPr lang="en-US" dirty="0">
                <a:latin typeface="Century Gothic"/>
                <a:cs typeface="Century Gothic"/>
              </a:rPr>
              <a:t>://</a:t>
            </a:r>
            <a:r>
              <a:rPr lang="en-US" dirty="0" err="1">
                <a:latin typeface="Century Gothic"/>
                <a:cs typeface="Century Gothic"/>
              </a:rPr>
              <a:t>www.tper.it</a:t>
            </a:r>
            <a:r>
              <a:rPr lang="en-US" dirty="0">
                <a:latin typeface="Century Gothic"/>
                <a:cs typeface="Century Gothic"/>
              </a:rPr>
              <a:t>/</a:t>
            </a:r>
          </a:p>
        </p:txBody>
      </p:sp>
      <p:sp>
        <p:nvSpPr>
          <p:cNvPr id="30" name="Rectangle 29"/>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cxnSp>
        <p:nvCxnSpPr>
          <p:cNvPr id="40" name="Straight Arrow Connector 39"/>
          <p:cNvCxnSpPr>
            <a:endCxn id="56" idx="1"/>
          </p:cNvCxnSpPr>
          <p:nvPr/>
        </p:nvCxnSpPr>
        <p:spPr>
          <a:xfrm flipV="1">
            <a:off x="3885517" y="5170287"/>
            <a:ext cx="832566" cy="40906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49" idx="4"/>
            <a:endCxn id="52" idx="1"/>
          </p:cNvCxnSpPr>
          <p:nvPr/>
        </p:nvCxnSpPr>
        <p:spPr>
          <a:xfrm>
            <a:off x="3885517" y="5579355"/>
            <a:ext cx="832566" cy="1248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49" idx="4"/>
            <a:endCxn id="54" idx="1"/>
          </p:cNvCxnSpPr>
          <p:nvPr/>
        </p:nvCxnSpPr>
        <p:spPr>
          <a:xfrm>
            <a:off x="3885517" y="5579355"/>
            <a:ext cx="832566" cy="49006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p:nvPr/>
        </p:nvCxnSpPr>
        <p:spPr>
          <a:xfrm>
            <a:off x="6181836" y="5167827"/>
            <a:ext cx="826408" cy="65081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54" idx="3"/>
            <a:endCxn id="34" idx="1"/>
          </p:cNvCxnSpPr>
          <p:nvPr/>
        </p:nvCxnSpPr>
        <p:spPr>
          <a:xfrm flipV="1">
            <a:off x="6307911" y="5821101"/>
            <a:ext cx="706228" cy="24831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a:endCxn id="92" idx="1"/>
          </p:cNvCxnSpPr>
          <p:nvPr/>
        </p:nvCxnSpPr>
        <p:spPr>
          <a:xfrm flipV="1">
            <a:off x="5176618" y="2921371"/>
            <a:ext cx="1603436" cy="282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a:endCxn id="88" idx="1"/>
          </p:cNvCxnSpPr>
          <p:nvPr/>
        </p:nvCxnSpPr>
        <p:spPr>
          <a:xfrm flipV="1">
            <a:off x="5146197" y="1938022"/>
            <a:ext cx="1633857" cy="10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813062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346" y="376620"/>
            <a:ext cx="2636913" cy="804232"/>
          </a:xfrm>
        </p:spPr>
        <p:txBody>
          <a:bodyPr>
            <a:normAutofit/>
          </a:bodyPr>
          <a:lstStyle/>
          <a:p>
            <a:r>
              <a:rPr lang="it-IT" dirty="0" smtClean="0">
                <a:latin typeface="Century Gothic"/>
                <a:cs typeface="Century Gothic"/>
              </a:rPr>
              <a:t>Contenuti</a:t>
            </a:r>
            <a:endParaRPr lang="it-IT" dirty="0">
              <a:latin typeface="Century Gothic"/>
              <a:cs typeface="Century Gothic"/>
            </a:endParaRPr>
          </a:p>
        </p:txBody>
      </p:sp>
      <p:sp>
        <p:nvSpPr>
          <p:cNvPr id="4" name="Rettangolo 3"/>
          <p:cNvSpPr/>
          <p:nvPr/>
        </p:nvSpPr>
        <p:spPr>
          <a:xfrm>
            <a:off x="421346" y="4134563"/>
            <a:ext cx="8439720" cy="465667"/>
          </a:xfrm>
          <a:prstGeom prst="rect">
            <a:avLst/>
          </a:prstGeom>
          <a:solidFill>
            <a:schemeClr val="accent1">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p:cNvSpPr txBox="1">
            <a:spLocks/>
          </p:cNvSpPr>
          <p:nvPr/>
        </p:nvSpPr>
        <p:spPr>
          <a:xfrm>
            <a:off x="421346" y="1881597"/>
            <a:ext cx="7915931" cy="442607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charset="2"/>
              <a:buChar char="u"/>
            </a:pPr>
            <a:r>
              <a:rPr lang="it-IT" dirty="0">
                <a:latin typeface="Century Gothic"/>
                <a:cs typeface="Century Gothic"/>
              </a:rPr>
              <a:t>Requisiti</a:t>
            </a:r>
            <a:endParaRPr lang="it-IT" dirty="0" smtClean="0">
              <a:latin typeface="Century Gothic"/>
              <a:cs typeface="Century Gothic"/>
            </a:endParaRPr>
          </a:p>
          <a:p>
            <a:endParaRPr lang="it-IT" b="1" dirty="0" smtClean="0">
              <a:solidFill>
                <a:schemeClr val="bg2"/>
              </a:solidFill>
              <a:latin typeface="Century Gothic"/>
              <a:cs typeface="Century Gothic"/>
            </a:endParaRPr>
          </a:p>
          <a:p>
            <a:pPr>
              <a:buFont typeface="Wingdings" charset="2"/>
              <a:buChar char="u"/>
            </a:pPr>
            <a:r>
              <a:rPr lang="it-IT" dirty="0">
                <a:solidFill>
                  <a:srgbClr val="444D26"/>
                </a:solidFill>
                <a:latin typeface="Century Gothic"/>
                <a:cs typeface="Century Gothic"/>
              </a:rPr>
              <a:t>Progettazione</a:t>
            </a:r>
          </a:p>
          <a:p>
            <a:pPr lvl="2">
              <a:lnSpc>
                <a:spcPct val="110000"/>
              </a:lnSpc>
              <a:buFont typeface="Wingdings" charset="2"/>
              <a:buChar char="u"/>
            </a:pPr>
            <a:r>
              <a:rPr lang="it-IT" sz="1700" dirty="0" smtClean="0">
                <a:latin typeface="Century Gothic"/>
                <a:cs typeface="Century Gothic"/>
              </a:rPr>
              <a:t>Componenti</a:t>
            </a:r>
          </a:p>
          <a:p>
            <a:pPr lvl="2">
              <a:lnSpc>
                <a:spcPct val="110000"/>
              </a:lnSpc>
              <a:buFont typeface="Wingdings" charset="2"/>
              <a:buChar char="u"/>
            </a:pPr>
            <a:r>
              <a:rPr lang="it-IT" sz="1700" dirty="0">
                <a:latin typeface="Century Gothic"/>
                <a:cs typeface="Century Gothic"/>
              </a:rPr>
              <a:t>Scelte tecnologiche</a:t>
            </a:r>
          </a:p>
          <a:p>
            <a:pPr lvl="2">
              <a:lnSpc>
                <a:spcPct val="110000"/>
              </a:lnSpc>
              <a:buFont typeface="Wingdings" charset="2"/>
              <a:buChar char="u"/>
            </a:pPr>
            <a:r>
              <a:rPr lang="it-IT" sz="1700" b="1" dirty="0" smtClean="0">
                <a:solidFill>
                  <a:schemeClr val="bg2"/>
                </a:solidFill>
                <a:latin typeface="Century Gothic"/>
                <a:cs typeface="Century Gothic"/>
              </a:rPr>
              <a:t>Interfaccia utente</a:t>
            </a:r>
          </a:p>
          <a:p>
            <a:pPr lvl="2">
              <a:buFont typeface="Wingdings" charset="2"/>
              <a:buChar char="u"/>
            </a:pPr>
            <a:endParaRPr lang="it-IT" dirty="0" smtClean="0">
              <a:solidFill>
                <a:srgbClr val="000000"/>
              </a:solidFill>
              <a:latin typeface="Century Gothic"/>
              <a:cs typeface="Century Gothic"/>
            </a:endParaRPr>
          </a:p>
          <a:p>
            <a:pPr>
              <a:buFont typeface="Wingdings" charset="2"/>
              <a:buChar char="u"/>
            </a:pPr>
            <a:r>
              <a:rPr lang="it-IT" dirty="0">
                <a:latin typeface="Century Gothic"/>
                <a:cs typeface="Century Gothic"/>
              </a:rPr>
              <a:t>Demo</a:t>
            </a:r>
            <a:endParaRPr lang="it-IT" dirty="0" smtClean="0">
              <a:latin typeface="Century Gothic"/>
              <a:cs typeface="Century Gothic"/>
            </a:endParaRPr>
          </a:p>
          <a:p>
            <a:endParaRPr lang="it-IT" dirty="0" smtClean="0">
              <a:latin typeface="Century Gothic"/>
              <a:cs typeface="Century Gothic"/>
            </a:endParaRPr>
          </a:p>
          <a:p>
            <a:pPr>
              <a:buFont typeface="Wingdings" charset="2"/>
              <a:buChar char="u"/>
            </a:pPr>
            <a:r>
              <a:rPr lang="it-IT" dirty="0" smtClean="0">
                <a:latin typeface="Century Gothic"/>
                <a:cs typeface="Century Gothic"/>
              </a:rPr>
              <a:t>Limiti e Sviluppi futuri</a:t>
            </a:r>
            <a:endParaRPr lang="it-IT" dirty="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3327199337"/>
      </p:ext>
    </p:extLst>
  </p:cSld>
  <p:clrMapOvr>
    <a:masterClrMapping/>
  </p:clrMapOvr>
  <mc:AlternateContent xmlns:mc="http://schemas.openxmlformats.org/markup-compatibility/2006" xmlns:p14="http://schemas.microsoft.com/office/powerpoint/2010/main">
    <mc:Choice Requires="p14">
      <p:transition spd="med" p14:dur="700" advTm="4983">
        <p:fade/>
      </p:transition>
    </mc:Choice>
    <mc:Fallback xmlns="">
      <p:transition spd="med" advTm="4983">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4" y="0"/>
            <a:ext cx="7315200" cy="1154097"/>
          </a:xfrm>
        </p:spPr>
        <p:txBody>
          <a:bodyPr/>
          <a:lstStyle/>
          <a:p>
            <a:r>
              <a:rPr lang="en-US" dirty="0" err="1" smtClean="0">
                <a:latin typeface="Century Gothic"/>
                <a:cs typeface="Century Gothic"/>
              </a:rPr>
              <a:t>Schermata</a:t>
            </a:r>
            <a:r>
              <a:rPr lang="en-US" dirty="0" smtClean="0">
                <a:latin typeface="Century Gothic"/>
                <a:cs typeface="Century Gothic"/>
              </a:rPr>
              <a:t> </a:t>
            </a:r>
            <a:r>
              <a:rPr lang="en-US" dirty="0" err="1" smtClean="0">
                <a:latin typeface="Century Gothic"/>
                <a:cs typeface="Century Gothic"/>
              </a:rPr>
              <a:t>Principale</a:t>
            </a:r>
            <a:endParaRPr lang="en-US" dirty="0">
              <a:latin typeface="Century Gothic"/>
              <a:cs typeface="Century Gothic"/>
            </a:endParaRPr>
          </a:p>
        </p:txBody>
      </p:sp>
      <p:pic>
        <p:nvPicPr>
          <p:cNvPr id="4" name="Content Placeholder 3" descr="figura3.8a.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48" r="-232"/>
          <a:stretch/>
        </p:blipFill>
        <p:spPr>
          <a:xfrm>
            <a:off x="6754958" y="1692220"/>
            <a:ext cx="1782355" cy="2918428"/>
          </a:xfrm>
        </p:spPr>
      </p:pic>
      <p:sp>
        <p:nvSpPr>
          <p:cNvPr id="18" name="Rettangolo arrotondato 4"/>
          <p:cNvSpPr/>
          <p:nvPr/>
        </p:nvSpPr>
        <p:spPr>
          <a:xfrm>
            <a:off x="5804754" y="5570307"/>
            <a:ext cx="2041565" cy="6298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solidFill>
                  <a:srgbClr val="FFFFFF"/>
                </a:solidFill>
                <a:latin typeface="Century Gothic"/>
                <a:cs typeface="Century Gothic"/>
              </a:rPr>
              <a:t>Geocoding</a:t>
            </a:r>
            <a:r>
              <a:rPr lang="it-IT" b="1" dirty="0" smtClean="0">
                <a:solidFill>
                  <a:srgbClr val="FFFFFF"/>
                </a:solidFill>
                <a:latin typeface="Century Gothic"/>
                <a:cs typeface="Century Gothic"/>
              </a:rPr>
              <a:t> API</a:t>
            </a:r>
            <a:endParaRPr lang="it-IT" b="1" dirty="0">
              <a:solidFill>
                <a:srgbClr val="FFFFFF"/>
              </a:solidFill>
              <a:latin typeface="Century Gothic"/>
              <a:cs typeface="Century Gothic"/>
            </a:endParaRPr>
          </a:p>
        </p:txBody>
      </p:sp>
      <p:sp>
        <p:nvSpPr>
          <p:cNvPr id="22" name="Freccia bidirezionale orizzontale 46"/>
          <p:cNvSpPr/>
          <p:nvPr/>
        </p:nvSpPr>
        <p:spPr>
          <a:xfrm>
            <a:off x="2346874" y="5734322"/>
            <a:ext cx="971011" cy="247796"/>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rgbClr val="008000"/>
              </a:solidFill>
            </a:endParaRPr>
          </a:p>
        </p:txBody>
      </p:sp>
      <p:sp>
        <p:nvSpPr>
          <p:cNvPr id="24" name="Rettangolo arrotondato 4"/>
          <p:cNvSpPr/>
          <p:nvPr/>
        </p:nvSpPr>
        <p:spPr>
          <a:xfrm>
            <a:off x="305309" y="5564863"/>
            <a:ext cx="2041565" cy="6298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solidFill>
                  <a:srgbClr val="FFFFFF"/>
                </a:solidFill>
                <a:latin typeface="Century Gothic"/>
                <a:cs typeface="Century Gothic"/>
              </a:rPr>
              <a:t>Directions</a:t>
            </a:r>
            <a:r>
              <a:rPr lang="it-IT" b="1" dirty="0" smtClean="0">
                <a:solidFill>
                  <a:srgbClr val="FFFFFF"/>
                </a:solidFill>
                <a:latin typeface="Century Gothic"/>
                <a:cs typeface="Century Gothic"/>
              </a:rPr>
              <a:t> API</a:t>
            </a:r>
            <a:endParaRPr lang="it-IT" b="1" dirty="0">
              <a:solidFill>
                <a:srgbClr val="FFFFFF"/>
              </a:solidFill>
              <a:latin typeface="Century Gothic"/>
              <a:cs typeface="Century Gothic"/>
            </a:endParaRPr>
          </a:p>
        </p:txBody>
      </p:sp>
      <p:pic>
        <p:nvPicPr>
          <p:cNvPr id="26" name="Content Placeholder 3" descr="google_2015_logo_high_resolution_png_by_jovicasmileski-d98chn1.png"/>
          <p:cNvPicPr>
            <a:picLocks noChangeAspect="1"/>
          </p:cNvPicPr>
          <p:nvPr/>
        </p:nvPicPr>
        <p:blipFill>
          <a:blip r:embed="rId3" cstate="print">
            <a:extLst>
              <a:ext uri="{28A0092B-C50C-407E-A947-70E740481C1C}">
                <a14:useLocalDpi xmlns:a14="http://schemas.microsoft.com/office/drawing/2010/main"/>
              </a:ext>
            </a:extLst>
          </a:blip>
          <a:srcRect t="-22546" b="-22546"/>
          <a:stretch>
            <a:fillRect/>
          </a:stretch>
        </p:blipFill>
        <p:spPr>
          <a:xfrm>
            <a:off x="3295541" y="5497141"/>
            <a:ext cx="1515858" cy="722157"/>
          </a:xfrm>
          <a:prstGeom prst="rect">
            <a:avLst/>
          </a:prstGeom>
        </p:spPr>
      </p:pic>
      <p:pic>
        <p:nvPicPr>
          <p:cNvPr id="3" name="Picture 2" descr="figura3.8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183" y="1692220"/>
            <a:ext cx="1901396" cy="2918428"/>
          </a:xfrm>
          <a:prstGeom prst="rect">
            <a:avLst/>
          </a:prstGeom>
        </p:spPr>
      </p:pic>
      <p:sp>
        <p:nvSpPr>
          <p:cNvPr id="7" name="TextBox 6"/>
          <p:cNvSpPr txBox="1"/>
          <p:nvPr/>
        </p:nvSpPr>
        <p:spPr>
          <a:xfrm>
            <a:off x="398954" y="1692220"/>
            <a:ext cx="3940715" cy="984885"/>
          </a:xfrm>
          <a:prstGeom prst="rect">
            <a:avLst/>
          </a:prstGeom>
          <a:noFill/>
        </p:spPr>
        <p:txBody>
          <a:bodyPr wrap="square" rtlCol="0">
            <a:spAutoFit/>
          </a:bodyPr>
          <a:lstStyle/>
          <a:p>
            <a:r>
              <a:rPr lang="en-US" sz="2000" dirty="0" smtClean="0">
                <a:latin typeface="Century Gothic"/>
                <a:cs typeface="Century Gothic"/>
              </a:rPr>
              <a:t>Impostazione </a:t>
            </a:r>
            <a:r>
              <a:rPr lang="en-US" sz="2000" dirty="0" err="1" smtClean="0">
                <a:latin typeface="Century Gothic"/>
                <a:cs typeface="Century Gothic"/>
              </a:rPr>
              <a:t>Partenza</a:t>
            </a:r>
            <a:r>
              <a:rPr lang="en-US" sz="2000" smtClean="0">
                <a:latin typeface="Century Gothic"/>
                <a:cs typeface="Century Gothic"/>
              </a:rPr>
              <a:t>/Destinazione:</a:t>
            </a:r>
            <a:endParaRPr lang="en-US" sz="2000" dirty="0" smtClean="0">
              <a:latin typeface="Century Gothic"/>
              <a:cs typeface="Century Gothic"/>
            </a:endParaRPr>
          </a:p>
          <a:p>
            <a:endParaRPr lang="en-US" dirty="0"/>
          </a:p>
        </p:txBody>
      </p:sp>
      <p:sp>
        <p:nvSpPr>
          <p:cNvPr id="9" name="TextBox 8"/>
          <p:cNvSpPr txBox="1"/>
          <p:nvPr/>
        </p:nvSpPr>
        <p:spPr>
          <a:xfrm>
            <a:off x="709889" y="2527679"/>
            <a:ext cx="3339376" cy="1200329"/>
          </a:xfrm>
          <a:prstGeom prst="rect">
            <a:avLst/>
          </a:prstGeom>
          <a:noFill/>
        </p:spPr>
        <p:txBody>
          <a:bodyPr wrap="none" rtlCol="0">
            <a:spAutoFit/>
          </a:bodyPr>
          <a:lstStyle/>
          <a:p>
            <a:pPr marL="285750" indent="-285750">
              <a:buClr>
                <a:schemeClr val="tx2"/>
              </a:buClr>
              <a:buFont typeface="Arial"/>
              <a:buChar char="•"/>
            </a:pPr>
            <a:r>
              <a:rPr lang="en-US" dirty="0" smtClean="0">
                <a:latin typeface="Century Gothic"/>
                <a:cs typeface="Century Gothic"/>
              </a:rPr>
              <a:t>Posizione attuale</a:t>
            </a:r>
          </a:p>
          <a:p>
            <a:pPr marL="285750" indent="-285750">
              <a:buClr>
                <a:schemeClr val="tx2"/>
              </a:buClr>
              <a:buFont typeface="Arial"/>
              <a:buChar char="•"/>
            </a:pPr>
            <a:r>
              <a:rPr lang="en-US" dirty="0" smtClean="0">
                <a:latin typeface="Century Gothic"/>
                <a:cs typeface="Century Gothic"/>
              </a:rPr>
              <a:t>Centro della mappa</a:t>
            </a:r>
          </a:p>
          <a:p>
            <a:pPr marL="285750" indent="-285750">
              <a:buClr>
                <a:schemeClr val="tx2"/>
              </a:buClr>
              <a:buFont typeface="Arial"/>
              <a:buChar char="•"/>
            </a:pPr>
            <a:r>
              <a:rPr lang="en-US" dirty="0" smtClean="0">
                <a:latin typeface="Century Gothic"/>
                <a:cs typeface="Century Gothic"/>
              </a:rPr>
              <a:t>Ricerca </a:t>
            </a:r>
            <a:r>
              <a:rPr lang="en-US" dirty="0" err="1" smtClean="0">
                <a:latin typeface="Century Gothic"/>
                <a:cs typeface="Century Gothic"/>
              </a:rPr>
              <a:t>Indirizzo</a:t>
            </a:r>
            <a:endParaRPr lang="en-US" dirty="0" smtClean="0">
              <a:latin typeface="Century Gothic"/>
              <a:cs typeface="Century Gothic"/>
            </a:endParaRPr>
          </a:p>
          <a:p>
            <a:pPr marL="285750" indent="-285750">
              <a:buClr>
                <a:schemeClr val="tx2"/>
              </a:buClr>
              <a:buFont typeface="Arial"/>
              <a:buChar char="•"/>
            </a:pPr>
            <a:r>
              <a:rPr lang="en-US" smtClean="0">
                <a:latin typeface="Century Gothic"/>
                <a:cs typeface="Century Gothic"/>
              </a:rPr>
              <a:t>Annotazione sulla mappa</a:t>
            </a:r>
            <a:endParaRPr lang="en-US" dirty="0">
              <a:latin typeface="Century Gothic"/>
              <a:cs typeface="Century Gothic"/>
            </a:endParaRPr>
          </a:p>
        </p:txBody>
      </p:sp>
      <p:sp>
        <p:nvSpPr>
          <p:cNvPr id="11" name="TextBox 10"/>
          <p:cNvSpPr txBox="1"/>
          <p:nvPr/>
        </p:nvSpPr>
        <p:spPr>
          <a:xfrm>
            <a:off x="305309" y="4010483"/>
            <a:ext cx="2284224" cy="400110"/>
          </a:xfrm>
          <a:prstGeom prst="rect">
            <a:avLst/>
          </a:prstGeom>
          <a:noFill/>
        </p:spPr>
        <p:txBody>
          <a:bodyPr wrap="none" rtlCol="0">
            <a:spAutoFit/>
          </a:bodyPr>
          <a:lstStyle/>
          <a:p>
            <a:r>
              <a:rPr lang="en-US" sz="2000" dirty="0" smtClean="0">
                <a:latin typeface="Century Gothic"/>
                <a:cs typeface="Century Gothic"/>
              </a:rPr>
              <a:t>Ricerca Percorso</a:t>
            </a:r>
          </a:p>
        </p:txBody>
      </p:sp>
      <p:sp>
        <p:nvSpPr>
          <p:cNvPr id="17" name="Rectangle 16"/>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
        <p:nvSpPr>
          <p:cNvPr id="28" name="Freccia bidirezionale orizzontale 46"/>
          <p:cNvSpPr/>
          <p:nvPr/>
        </p:nvSpPr>
        <p:spPr>
          <a:xfrm>
            <a:off x="4833743" y="5728221"/>
            <a:ext cx="971011" cy="247796"/>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rgbClr val="008000"/>
              </a:solidFill>
            </a:endParaRPr>
          </a:p>
        </p:txBody>
      </p:sp>
      <p:sp>
        <p:nvSpPr>
          <p:cNvPr id="31" name="Freccia bidirezionale orizzontale 46"/>
          <p:cNvSpPr/>
          <p:nvPr/>
        </p:nvSpPr>
        <p:spPr>
          <a:xfrm rot="16200000" flipV="1">
            <a:off x="6204858" y="4969716"/>
            <a:ext cx="872371" cy="317922"/>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rgbClr val="008000"/>
              </a:solidFill>
            </a:endParaRPr>
          </a:p>
        </p:txBody>
      </p:sp>
      <p:sp>
        <p:nvSpPr>
          <p:cNvPr id="8" name="Down Arrow 7"/>
          <p:cNvSpPr/>
          <p:nvPr/>
        </p:nvSpPr>
        <p:spPr>
          <a:xfrm>
            <a:off x="398954" y="4783231"/>
            <a:ext cx="362393" cy="71391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Down Arrow 19"/>
          <p:cNvSpPr/>
          <p:nvPr/>
        </p:nvSpPr>
        <p:spPr>
          <a:xfrm rot="10800000">
            <a:off x="1898611" y="4764536"/>
            <a:ext cx="362393" cy="71391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p:cNvSpPr txBox="1"/>
          <p:nvPr/>
        </p:nvSpPr>
        <p:spPr>
          <a:xfrm>
            <a:off x="1311682" y="4475454"/>
            <a:ext cx="1530399" cy="307777"/>
          </a:xfrm>
          <a:prstGeom prst="rect">
            <a:avLst/>
          </a:prstGeom>
          <a:noFill/>
        </p:spPr>
        <p:txBody>
          <a:bodyPr wrap="none" rtlCol="0">
            <a:spAutoFit/>
          </a:bodyPr>
          <a:lstStyle/>
          <a:p>
            <a:r>
              <a:rPr lang="en-US" sz="1400">
                <a:latin typeface="Century Gothic"/>
                <a:cs typeface="Century Gothic"/>
              </a:rPr>
              <a:t>JSON Response</a:t>
            </a:r>
          </a:p>
        </p:txBody>
      </p:sp>
      <p:sp>
        <p:nvSpPr>
          <p:cNvPr id="12" name="TextBox 11"/>
          <p:cNvSpPr txBox="1"/>
          <p:nvPr/>
        </p:nvSpPr>
        <p:spPr>
          <a:xfrm>
            <a:off x="0" y="4456759"/>
            <a:ext cx="1362172" cy="307777"/>
          </a:xfrm>
          <a:prstGeom prst="rect">
            <a:avLst/>
          </a:prstGeom>
          <a:noFill/>
        </p:spPr>
        <p:txBody>
          <a:bodyPr wrap="none" rtlCol="0">
            <a:spAutoFit/>
          </a:bodyPr>
          <a:lstStyle/>
          <a:p>
            <a:r>
              <a:rPr lang="en-US" sz="1400">
                <a:latin typeface="Century Gothic"/>
                <a:cs typeface="Century Gothic"/>
              </a:rPr>
              <a:t>https Request</a:t>
            </a:r>
          </a:p>
        </p:txBody>
      </p:sp>
    </p:spTree>
    <p:extLst>
      <p:ext uri="{BB962C8B-B14F-4D97-AF65-F5344CB8AC3E}">
        <p14:creationId xmlns:p14="http://schemas.microsoft.com/office/powerpoint/2010/main" val="5935592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62" y="336907"/>
            <a:ext cx="4159750" cy="710680"/>
          </a:xfrm>
        </p:spPr>
        <p:txBody>
          <a:bodyPr/>
          <a:lstStyle/>
          <a:p>
            <a:r>
              <a:rPr lang="en-US" dirty="0" smtClean="0">
                <a:latin typeface="Century Gothic"/>
                <a:cs typeface="Century Gothic"/>
              </a:rPr>
              <a:t>Ricerca </a:t>
            </a:r>
            <a:r>
              <a:rPr lang="en-US" dirty="0" err="1" smtClean="0">
                <a:latin typeface="Century Gothic"/>
                <a:cs typeface="Century Gothic"/>
              </a:rPr>
              <a:t>indirizzo</a:t>
            </a:r>
            <a:endParaRPr lang="en-US" dirty="0">
              <a:latin typeface="Century Gothic"/>
              <a:cs typeface="Century Gothic"/>
            </a:endParaRPr>
          </a:p>
        </p:txBody>
      </p:sp>
      <p:pic>
        <p:nvPicPr>
          <p:cNvPr id="4" name="Content Placeholder 3" descr="figura3.10a.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9" r="520"/>
          <a:stretch/>
        </p:blipFill>
        <p:spPr>
          <a:xfrm>
            <a:off x="6068323" y="2598220"/>
            <a:ext cx="1978401" cy="3539527"/>
          </a:xfrm>
        </p:spPr>
      </p:pic>
      <p:sp>
        <p:nvSpPr>
          <p:cNvPr id="5" name="TextBox 4"/>
          <p:cNvSpPr txBox="1"/>
          <p:nvPr/>
        </p:nvSpPr>
        <p:spPr>
          <a:xfrm>
            <a:off x="388762" y="1801285"/>
            <a:ext cx="4762842" cy="2339102"/>
          </a:xfrm>
          <a:prstGeom prst="rect">
            <a:avLst/>
          </a:prstGeom>
          <a:noFill/>
        </p:spPr>
        <p:txBody>
          <a:bodyPr wrap="none" rtlCol="0">
            <a:spAutoFit/>
          </a:bodyPr>
          <a:lstStyle/>
          <a:p>
            <a:r>
              <a:rPr lang="en-US" sz="2000" dirty="0" smtClean="0">
                <a:latin typeface="Century Gothic"/>
                <a:cs typeface="Century Gothic"/>
              </a:rPr>
              <a:t>La ricerca </a:t>
            </a:r>
            <a:r>
              <a:rPr lang="en-US" sz="2000" dirty="0" err="1" smtClean="0">
                <a:latin typeface="Century Gothic"/>
                <a:cs typeface="Century Gothic"/>
              </a:rPr>
              <a:t>dell’indirizzo</a:t>
            </a:r>
            <a:r>
              <a:rPr lang="en-US" sz="2000" dirty="0" smtClean="0">
                <a:latin typeface="Century Gothic"/>
                <a:cs typeface="Century Gothic"/>
              </a:rPr>
              <a:t> </a:t>
            </a:r>
            <a:r>
              <a:rPr lang="en-US" sz="2000" dirty="0" err="1" smtClean="0">
                <a:latin typeface="Century Gothic"/>
                <a:cs typeface="Century Gothic"/>
              </a:rPr>
              <a:t>avviene</a:t>
            </a:r>
            <a:r>
              <a:rPr lang="en-US" sz="2000" dirty="0" smtClean="0">
                <a:latin typeface="Century Gothic"/>
                <a:cs typeface="Century Gothic"/>
              </a:rPr>
              <a:t>:</a:t>
            </a:r>
          </a:p>
          <a:p>
            <a:endParaRPr lang="en-US" dirty="0" smtClean="0">
              <a:latin typeface="Century Gothic"/>
              <a:cs typeface="Century Gothic"/>
            </a:endParaRPr>
          </a:p>
          <a:p>
            <a:pPr marL="285750" indent="-285750">
              <a:buFont typeface="Arial"/>
              <a:buChar char="•"/>
            </a:pPr>
            <a:r>
              <a:rPr lang="en-US" dirty="0" smtClean="0">
                <a:latin typeface="Century Gothic"/>
                <a:cs typeface="Century Gothic"/>
              </a:rPr>
              <a:t>Attraverso un view controller </a:t>
            </a:r>
            <a:r>
              <a:rPr lang="en-US" dirty="0" err="1" smtClean="0">
                <a:latin typeface="Century Gothic"/>
                <a:cs typeface="Century Gothic"/>
              </a:rPr>
              <a:t>dedicato</a:t>
            </a:r>
            <a:endParaRPr lang="en-US" dirty="0" smtClean="0">
              <a:latin typeface="Century Gothic"/>
              <a:cs typeface="Century Gothic"/>
            </a:endParaRPr>
          </a:p>
          <a:p>
            <a:pPr marL="285750" indent="-285750">
              <a:buFont typeface="Arial"/>
              <a:buChar char="•"/>
            </a:pPr>
            <a:endParaRPr lang="en-US" dirty="0" smtClean="0">
              <a:latin typeface="Century Gothic"/>
              <a:cs typeface="Century Gothic"/>
            </a:endParaRPr>
          </a:p>
          <a:p>
            <a:pPr marL="285750" indent="-285750">
              <a:buFont typeface="Arial"/>
              <a:buChar char="•"/>
            </a:pPr>
            <a:r>
              <a:rPr lang="en-US" dirty="0" smtClean="0">
                <a:latin typeface="Century Gothic"/>
                <a:cs typeface="Century Gothic"/>
              </a:rPr>
              <a:t>Stradario di Bologna</a:t>
            </a:r>
          </a:p>
          <a:p>
            <a:pPr marL="285750" indent="-285750">
              <a:buFont typeface="Arial"/>
              <a:buChar char="•"/>
            </a:pPr>
            <a:endParaRPr lang="en-US" dirty="0" smtClean="0">
              <a:latin typeface="Century Gothic"/>
              <a:cs typeface="Century Gothic"/>
            </a:endParaRPr>
          </a:p>
          <a:p>
            <a:pPr marL="285750" indent="-285750">
              <a:buFont typeface="Arial"/>
              <a:buChar char="•"/>
            </a:pPr>
            <a:r>
              <a:rPr lang="en-US" dirty="0" smtClean="0">
                <a:latin typeface="Century Gothic"/>
                <a:cs typeface="Century Gothic"/>
              </a:rPr>
              <a:t>Si </a:t>
            </a:r>
            <a:r>
              <a:rPr lang="en-US" dirty="0" err="1" smtClean="0">
                <a:latin typeface="Century Gothic"/>
                <a:cs typeface="Century Gothic"/>
              </a:rPr>
              <a:t>utilizza</a:t>
            </a:r>
            <a:r>
              <a:rPr lang="en-US" dirty="0" smtClean="0">
                <a:latin typeface="Century Gothic"/>
                <a:cs typeface="Century Gothic"/>
              </a:rPr>
              <a:t> un </a:t>
            </a:r>
            <a:r>
              <a:rPr lang="en-US" dirty="0" err="1" smtClean="0">
                <a:latin typeface="Century Gothic"/>
                <a:cs typeface="Century Gothic"/>
              </a:rPr>
              <a:t>filtro</a:t>
            </a:r>
            <a:r>
              <a:rPr lang="en-US" dirty="0" smtClean="0">
                <a:latin typeface="Century Gothic"/>
                <a:cs typeface="Century Gothic"/>
              </a:rPr>
              <a:t> per </a:t>
            </a:r>
            <a:r>
              <a:rPr lang="en-US" dirty="0" err="1" smtClean="0">
                <a:latin typeface="Century Gothic"/>
                <a:cs typeface="Century Gothic"/>
              </a:rPr>
              <a:t>recuperare</a:t>
            </a:r>
            <a:r>
              <a:rPr lang="en-US" dirty="0" smtClean="0">
                <a:latin typeface="Century Gothic"/>
                <a:cs typeface="Century Gothic"/>
              </a:rPr>
              <a:t> </a:t>
            </a:r>
            <a:r>
              <a:rPr lang="en-US" dirty="0" err="1" smtClean="0">
                <a:latin typeface="Century Gothic"/>
                <a:cs typeface="Century Gothic"/>
              </a:rPr>
              <a:t>i</a:t>
            </a:r>
            <a:r>
              <a:rPr lang="en-US" dirty="0" smtClean="0">
                <a:latin typeface="Century Gothic"/>
                <a:cs typeface="Century Gothic"/>
              </a:rPr>
              <a:t> dati </a:t>
            </a:r>
          </a:p>
          <a:p>
            <a:pPr marL="285750" indent="-285750">
              <a:buFont typeface="Arial"/>
              <a:buChar char="•"/>
            </a:pPr>
            <a:endParaRPr lang="en-US" dirty="0"/>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
        <p:nvSpPr>
          <p:cNvPr id="7" name="Rettangolo arrotondato 4"/>
          <p:cNvSpPr/>
          <p:nvPr/>
        </p:nvSpPr>
        <p:spPr>
          <a:xfrm>
            <a:off x="1463305" y="4984911"/>
            <a:ext cx="1912929" cy="629847"/>
          </a:xfrm>
          <a:prstGeom prst="round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latin typeface="Century Gothic"/>
                <a:cs typeface="Century Gothic"/>
              </a:rPr>
              <a:t>stradario</a:t>
            </a:r>
            <a:r>
              <a:rPr lang="it-IT" b="1" dirty="0" smtClean="0">
                <a:solidFill>
                  <a:srgbClr val="FFFFFF"/>
                </a:solidFill>
                <a:latin typeface="Century Gothic"/>
                <a:cs typeface="Century Gothic"/>
              </a:rPr>
              <a:t>.</a:t>
            </a:r>
            <a:r>
              <a:rPr lang="it-IT" b="1" dirty="0" err="1" smtClean="0">
                <a:solidFill>
                  <a:srgbClr val="FFFFFF"/>
                </a:solidFill>
                <a:latin typeface="Century Gothic"/>
                <a:cs typeface="Century Gothic"/>
              </a:rPr>
              <a:t>json</a:t>
            </a:r>
            <a:endParaRPr lang="it-IT" b="1" dirty="0" smtClean="0">
              <a:solidFill>
                <a:srgbClr val="FFFFFF"/>
              </a:solidFill>
              <a:latin typeface="Century Gothic"/>
              <a:cs typeface="Century Gothic"/>
            </a:endParaRPr>
          </a:p>
        </p:txBody>
      </p:sp>
      <p:cxnSp>
        <p:nvCxnSpPr>
          <p:cNvPr id="10" name="Straight Arrow Connector 9"/>
          <p:cNvCxnSpPr/>
          <p:nvPr/>
        </p:nvCxnSpPr>
        <p:spPr>
          <a:xfrm flipH="1">
            <a:off x="3376234" y="5134337"/>
            <a:ext cx="269208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3807271" y="4652936"/>
            <a:ext cx="1907924" cy="369332"/>
          </a:xfrm>
          <a:prstGeom prst="rect">
            <a:avLst/>
          </a:prstGeom>
          <a:noFill/>
        </p:spPr>
        <p:txBody>
          <a:bodyPr wrap="square" rtlCol="0">
            <a:spAutoFit/>
          </a:bodyPr>
          <a:lstStyle/>
          <a:p>
            <a:r>
              <a:rPr lang="en-US" smtClean="0"/>
              <a:t>Ricerca indirizzo</a:t>
            </a:r>
            <a:endParaRPr lang="en-US"/>
          </a:p>
        </p:txBody>
      </p:sp>
      <p:cxnSp>
        <p:nvCxnSpPr>
          <p:cNvPr id="16" name="Straight Arrow Connector 15"/>
          <p:cNvCxnSpPr/>
          <p:nvPr/>
        </p:nvCxnSpPr>
        <p:spPr>
          <a:xfrm>
            <a:off x="3376234" y="5411258"/>
            <a:ext cx="269208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258213" y="5430092"/>
            <a:ext cx="697614" cy="369332"/>
          </a:xfrm>
          <a:prstGeom prst="rect">
            <a:avLst/>
          </a:prstGeom>
          <a:noFill/>
        </p:spPr>
        <p:txBody>
          <a:bodyPr wrap="none" rtlCol="0">
            <a:spAutoFit/>
          </a:bodyPr>
          <a:lstStyle/>
          <a:p>
            <a:r>
              <a:rPr lang="en-US" smtClean="0"/>
              <a:t>Filtro</a:t>
            </a:r>
            <a:endParaRPr lang="en-US"/>
          </a:p>
        </p:txBody>
      </p:sp>
    </p:spTree>
    <p:extLst>
      <p:ext uri="{BB962C8B-B14F-4D97-AF65-F5344CB8AC3E}">
        <p14:creationId xmlns:p14="http://schemas.microsoft.com/office/powerpoint/2010/main" val="20523523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63"/>
            <a:ext cx="7315200" cy="1154097"/>
          </a:xfrm>
        </p:spPr>
        <p:txBody>
          <a:bodyPr/>
          <a:lstStyle/>
          <a:p>
            <a:r>
              <a:rPr lang="en-US" dirty="0" smtClean="0"/>
              <a:t>Dettagli </a:t>
            </a:r>
            <a:r>
              <a:rPr lang="en-US" dirty="0" err="1" smtClean="0"/>
              <a:t>itinerario</a:t>
            </a:r>
            <a:endParaRPr lang="en-US" dirty="0"/>
          </a:p>
        </p:txBody>
      </p:sp>
      <p:pic>
        <p:nvPicPr>
          <p:cNvPr id="4" name="Content Placeholder 3" descr="figura3.11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67" r="507"/>
          <a:stretch/>
        </p:blipFill>
        <p:spPr>
          <a:xfrm>
            <a:off x="6350694" y="2238053"/>
            <a:ext cx="2626768" cy="3193434"/>
          </a:xfrm>
        </p:spPr>
      </p:pic>
      <p:sp>
        <p:nvSpPr>
          <p:cNvPr id="5" name="TextBox 4"/>
          <p:cNvSpPr txBox="1"/>
          <p:nvPr/>
        </p:nvSpPr>
        <p:spPr>
          <a:xfrm>
            <a:off x="146550" y="1314723"/>
            <a:ext cx="9403512" cy="923330"/>
          </a:xfrm>
          <a:prstGeom prst="rect">
            <a:avLst/>
          </a:prstGeom>
          <a:noFill/>
        </p:spPr>
        <p:txBody>
          <a:bodyPr wrap="square" rtlCol="0">
            <a:spAutoFit/>
          </a:bodyPr>
          <a:lstStyle/>
          <a:p>
            <a:r>
              <a:rPr lang="en-US" dirty="0" err="1" smtClean="0">
                <a:latin typeface="Century Gothic"/>
                <a:cs typeface="Century Gothic"/>
              </a:rPr>
              <a:t>Dopo</a:t>
            </a:r>
            <a:r>
              <a:rPr lang="en-US" dirty="0" smtClean="0">
                <a:latin typeface="Century Gothic"/>
                <a:cs typeface="Century Gothic"/>
              </a:rPr>
              <a:t> aver </a:t>
            </a:r>
            <a:r>
              <a:rPr lang="en-US" dirty="0" err="1" smtClean="0">
                <a:latin typeface="Century Gothic"/>
                <a:cs typeface="Century Gothic"/>
              </a:rPr>
              <a:t>ricercato</a:t>
            </a:r>
            <a:r>
              <a:rPr lang="en-US" dirty="0" smtClean="0">
                <a:latin typeface="Century Gothic"/>
                <a:cs typeface="Century Gothic"/>
              </a:rPr>
              <a:t> </a:t>
            </a:r>
            <a:r>
              <a:rPr lang="en-US" dirty="0" err="1" smtClean="0">
                <a:latin typeface="Century Gothic"/>
                <a:cs typeface="Century Gothic"/>
              </a:rPr>
              <a:t>l’itinerario</a:t>
            </a:r>
            <a:r>
              <a:rPr lang="en-US" smtClean="0">
                <a:latin typeface="Century Gothic"/>
                <a:cs typeface="Century Gothic"/>
              </a:rPr>
              <a:t>, può essere visualizzato con informazioni dettagliate.</a:t>
            </a:r>
          </a:p>
          <a:p>
            <a:endParaRPr lang="en-US" dirty="0">
              <a:latin typeface="Century Gothic"/>
              <a:cs typeface="Century Gothic"/>
            </a:endParaRPr>
          </a:p>
        </p:txBody>
      </p:sp>
      <p:pic>
        <p:nvPicPr>
          <p:cNvPr id="6" name="Picture 5" descr="figura3.1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50" y="2896540"/>
            <a:ext cx="2541569" cy="3452334"/>
          </a:xfrm>
          <a:prstGeom prst="rect">
            <a:avLst/>
          </a:prstGeom>
        </p:spPr>
      </p:pic>
      <p:sp>
        <p:nvSpPr>
          <p:cNvPr id="12" name="Rectangle 11"/>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
        <p:nvSpPr>
          <p:cNvPr id="27" name="Rounded Rectangle 26"/>
          <p:cNvSpPr/>
          <p:nvPr/>
        </p:nvSpPr>
        <p:spPr>
          <a:xfrm>
            <a:off x="3685616" y="3598659"/>
            <a:ext cx="1880162" cy="55066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Trasporti pubblici</a:t>
            </a:r>
            <a:endParaRPr lang="en-US"/>
          </a:p>
        </p:txBody>
      </p:sp>
      <p:sp>
        <p:nvSpPr>
          <p:cNvPr id="28" name="Rounded Rectangle 27"/>
          <p:cNvSpPr/>
          <p:nvPr/>
        </p:nvSpPr>
        <p:spPr>
          <a:xfrm>
            <a:off x="3685616" y="4339284"/>
            <a:ext cx="1880162" cy="55066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Veicoli elettrici</a:t>
            </a:r>
            <a:endParaRPr lang="en-US"/>
          </a:p>
        </p:txBody>
      </p:sp>
      <p:cxnSp>
        <p:nvCxnSpPr>
          <p:cNvPr id="30" name="Straight Arrow Connector 29"/>
          <p:cNvCxnSpPr>
            <a:stCxn id="27" idx="3"/>
          </p:cNvCxnSpPr>
          <p:nvPr/>
        </p:nvCxnSpPr>
        <p:spPr>
          <a:xfrm flipV="1">
            <a:off x="5565778" y="3860153"/>
            <a:ext cx="79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a:off x="2688119" y="4622707"/>
            <a:ext cx="9974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03099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346" y="376620"/>
            <a:ext cx="2636913" cy="804232"/>
          </a:xfrm>
        </p:spPr>
        <p:txBody>
          <a:bodyPr>
            <a:normAutofit/>
          </a:bodyPr>
          <a:lstStyle/>
          <a:p>
            <a:r>
              <a:rPr lang="it-IT" dirty="0" smtClean="0">
                <a:latin typeface="Century Gothic"/>
                <a:cs typeface="Century Gothic"/>
              </a:rPr>
              <a:t>Contenuti</a:t>
            </a:r>
            <a:endParaRPr lang="it-IT" dirty="0">
              <a:latin typeface="Century Gothic"/>
              <a:cs typeface="Century Gothic"/>
            </a:endParaRPr>
          </a:p>
        </p:txBody>
      </p:sp>
      <p:sp>
        <p:nvSpPr>
          <p:cNvPr id="4" name="Rettangolo 3"/>
          <p:cNvSpPr/>
          <p:nvPr/>
        </p:nvSpPr>
        <p:spPr>
          <a:xfrm>
            <a:off x="392412" y="4784017"/>
            <a:ext cx="8439720" cy="474957"/>
          </a:xfrm>
          <a:prstGeom prst="rect">
            <a:avLst/>
          </a:prstGeom>
          <a:solidFill>
            <a:schemeClr val="accent1">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p:cNvSpPr txBox="1">
            <a:spLocks/>
          </p:cNvSpPr>
          <p:nvPr/>
        </p:nvSpPr>
        <p:spPr>
          <a:xfrm>
            <a:off x="421346" y="1881597"/>
            <a:ext cx="7915931" cy="442607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charset="2"/>
              <a:buChar char="u"/>
            </a:pPr>
            <a:r>
              <a:rPr lang="it-IT" dirty="0">
                <a:latin typeface="Century Gothic"/>
                <a:cs typeface="Century Gothic"/>
              </a:rPr>
              <a:t>Requisiti</a:t>
            </a:r>
            <a:endParaRPr lang="it-IT" dirty="0" smtClean="0">
              <a:latin typeface="Century Gothic"/>
              <a:cs typeface="Century Gothic"/>
            </a:endParaRPr>
          </a:p>
          <a:p>
            <a:endParaRPr lang="it-IT" b="1" dirty="0" smtClean="0">
              <a:solidFill>
                <a:schemeClr val="bg2"/>
              </a:solidFill>
              <a:latin typeface="Century Gothic"/>
              <a:cs typeface="Century Gothic"/>
            </a:endParaRPr>
          </a:p>
          <a:p>
            <a:pPr>
              <a:buFont typeface="Wingdings" charset="2"/>
              <a:buChar char="u"/>
            </a:pPr>
            <a:r>
              <a:rPr lang="it-IT" dirty="0">
                <a:latin typeface="Century Gothic"/>
                <a:cs typeface="Century Gothic"/>
              </a:rPr>
              <a:t>Progettazione</a:t>
            </a:r>
          </a:p>
          <a:p>
            <a:pPr lvl="2">
              <a:buFont typeface="Wingdings" charset="2"/>
              <a:buChar char="u"/>
            </a:pPr>
            <a:r>
              <a:rPr lang="it-IT" sz="1700" dirty="0" smtClean="0">
                <a:latin typeface="Century Gothic"/>
                <a:cs typeface="Century Gothic"/>
              </a:rPr>
              <a:t>Componenti</a:t>
            </a:r>
          </a:p>
          <a:p>
            <a:pPr lvl="2">
              <a:buFont typeface="Wingdings" charset="2"/>
              <a:buChar char="u"/>
            </a:pPr>
            <a:r>
              <a:rPr lang="it-IT" sz="1700" dirty="0">
                <a:latin typeface="Century Gothic"/>
                <a:cs typeface="Century Gothic"/>
              </a:rPr>
              <a:t>Scelte tecnologiche</a:t>
            </a:r>
          </a:p>
          <a:p>
            <a:pPr lvl="2">
              <a:buFont typeface="Wingdings" charset="2"/>
              <a:buChar char="u"/>
            </a:pPr>
            <a:r>
              <a:rPr lang="it-IT" sz="1700" dirty="0" smtClean="0">
                <a:latin typeface="Century Gothic"/>
                <a:cs typeface="Century Gothic"/>
              </a:rPr>
              <a:t>Interfaccia utente</a:t>
            </a:r>
          </a:p>
          <a:p>
            <a:pPr lvl="2">
              <a:buFont typeface="Wingdings" charset="2"/>
              <a:buChar char="u"/>
            </a:pPr>
            <a:endParaRPr lang="it-IT" dirty="0" smtClean="0">
              <a:solidFill>
                <a:srgbClr val="000000"/>
              </a:solidFill>
              <a:latin typeface="Century Gothic"/>
              <a:cs typeface="Century Gothic"/>
            </a:endParaRPr>
          </a:p>
          <a:p>
            <a:pPr>
              <a:buFont typeface="Wingdings" charset="2"/>
              <a:buChar char="u"/>
            </a:pPr>
            <a:r>
              <a:rPr lang="it-IT" b="1" dirty="0">
                <a:solidFill>
                  <a:schemeClr val="bg2"/>
                </a:solidFill>
                <a:latin typeface="Century Gothic"/>
                <a:cs typeface="Century Gothic"/>
              </a:rPr>
              <a:t>Demo</a:t>
            </a:r>
            <a:endParaRPr lang="it-IT" b="1" dirty="0" smtClean="0">
              <a:solidFill>
                <a:schemeClr val="bg2"/>
              </a:solidFill>
              <a:latin typeface="Century Gothic"/>
              <a:cs typeface="Century Gothic"/>
            </a:endParaRPr>
          </a:p>
          <a:p>
            <a:endParaRPr lang="it-IT" dirty="0" smtClean="0">
              <a:latin typeface="Century Gothic"/>
              <a:cs typeface="Century Gothic"/>
            </a:endParaRPr>
          </a:p>
          <a:p>
            <a:pPr>
              <a:buFont typeface="Wingdings" charset="2"/>
              <a:buChar char="u"/>
            </a:pPr>
            <a:r>
              <a:rPr lang="it-IT" dirty="0" smtClean="0">
                <a:latin typeface="Century Gothic"/>
                <a:cs typeface="Century Gothic"/>
              </a:rPr>
              <a:t>Limiti e Sviluppi futuri</a:t>
            </a:r>
            <a:endParaRPr lang="it-IT" dirty="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1408105346"/>
      </p:ext>
    </p:extLst>
  </p:cSld>
  <p:clrMapOvr>
    <a:masterClrMapping/>
  </p:clrMapOvr>
  <mc:AlternateContent xmlns:mc="http://schemas.openxmlformats.org/markup-compatibility/2006" xmlns:p14="http://schemas.microsoft.com/office/powerpoint/2010/main">
    <mc:Choice Requires="p14">
      <p:transition spd="med" p14:dur="700" advTm="4983">
        <p:fade/>
      </p:transition>
    </mc:Choice>
    <mc:Fallback xmlns="">
      <p:transition spd="med" advTm="4983">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71" y="-18121"/>
            <a:ext cx="7315200" cy="1154097"/>
          </a:xfrm>
        </p:spPr>
        <p:txBody>
          <a:bodyPr/>
          <a:lstStyle/>
          <a:p>
            <a:r>
              <a:rPr lang="en-US" smtClean="0">
                <a:latin typeface="Century Gothic"/>
                <a:cs typeface="Century Gothic"/>
              </a:rPr>
              <a:t> </a:t>
            </a:r>
            <a:endParaRPr lang="en-US">
              <a:latin typeface="Century Gothic"/>
              <a:cs typeface="Century Gothic"/>
            </a:endParaRPr>
          </a:p>
        </p:txBody>
      </p:sp>
      <p:sp>
        <p:nvSpPr>
          <p:cNvPr id="3" name="Content Placeholder 2"/>
          <p:cNvSpPr>
            <a:spLocks noGrp="1"/>
          </p:cNvSpPr>
          <p:nvPr>
            <p:ph idx="1"/>
          </p:nvPr>
        </p:nvSpPr>
        <p:spPr>
          <a:xfrm>
            <a:off x="911265" y="1882891"/>
            <a:ext cx="6034611" cy="1084482"/>
          </a:xfrm>
        </p:spPr>
        <p:txBody>
          <a:bodyPr>
            <a:normAutofit/>
          </a:bodyPr>
          <a:lstStyle/>
          <a:p>
            <a:r>
              <a:rPr lang="en-US" sz="1800">
                <a:latin typeface="Century Gothic"/>
                <a:cs typeface="Century Gothic"/>
              </a:rPr>
              <a:t>Aggiungere utilità ai servizi esistenti sul mercato</a:t>
            </a:r>
          </a:p>
          <a:p>
            <a:r>
              <a:rPr lang="en-US" sz="1800">
                <a:latin typeface="Century Gothic"/>
                <a:cs typeface="Century Gothic"/>
              </a:rPr>
              <a:t>R</a:t>
            </a:r>
            <a:r>
              <a:rPr lang="en-US" sz="1800" smtClean="0">
                <a:latin typeface="Century Gothic"/>
                <a:cs typeface="Century Gothic"/>
              </a:rPr>
              <a:t>ichiesta sempre maggiore di servizi ecologici</a:t>
            </a:r>
          </a:p>
          <a:p>
            <a:r>
              <a:rPr lang="en-US" sz="1800">
                <a:latin typeface="Century Gothic"/>
                <a:cs typeface="Century Gothic"/>
              </a:rPr>
              <a:t>Incentivare utilizzo biciclette e vetture elettriche</a:t>
            </a:r>
            <a:endParaRPr lang="en-US" sz="1800" smtClean="0">
              <a:latin typeface="Century Gothic"/>
              <a:cs typeface="Century Gothic"/>
            </a:endParaRPr>
          </a:p>
        </p:txBody>
      </p:sp>
      <p:graphicFrame>
        <p:nvGraphicFramePr>
          <p:cNvPr id="8" name="Table 7"/>
          <p:cNvGraphicFramePr>
            <a:graphicFrameLocks noGrp="1"/>
          </p:cNvGraphicFramePr>
          <p:nvPr>
            <p:extLst>
              <p:ext uri="{D42A27DB-BD31-4B8C-83A1-F6EECF244321}">
                <p14:modId xmlns:p14="http://schemas.microsoft.com/office/powerpoint/2010/main" val="544849090"/>
              </p:ext>
            </p:extLst>
          </p:nvPr>
        </p:nvGraphicFramePr>
        <p:xfrm>
          <a:off x="515509" y="3282032"/>
          <a:ext cx="7881775" cy="2282427"/>
        </p:xfrm>
        <a:graphic>
          <a:graphicData uri="http://schemas.openxmlformats.org/drawingml/2006/table">
            <a:tbl>
              <a:tblPr firstRow="1" bandRow="1">
                <a:tableStyleId>{3C2FFA5D-87B4-456A-9821-1D502468CF0F}</a:tableStyleId>
              </a:tblPr>
              <a:tblGrid>
                <a:gridCol w="1576355"/>
                <a:gridCol w="1576355"/>
                <a:gridCol w="1576355"/>
                <a:gridCol w="1576355"/>
                <a:gridCol w="1576355"/>
              </a:tblGrid>
              <a:tr h="846749">
                <a:tc>
                  <a:txBody>
                    <a:bodyPr/>
                    <a:lstStyle/>
                    <a:p>
                      <a:r>
                        <a:rPr lang="en-US">
                          <a:latin typeface="Century Gothic"/>
                          <a:cs typeface="Century Gothic"/>
                        </a:rPr>
                        <a:t>Applicazioni</a:t>
                      </a:r>
                      <a:r>
                        <a:rPr lang="en-US" baseline="0">
                          <a:latin typeface="Century Gothic"/>
                          <a:cs typeface="Century Gothic"/>
                        </a:rPr>
                        <a:t> iOS</a:t>
                      </a:r>
                      <a:endParaRPr lang="en-US">
                        <a:latin typeface="Century Gothic"/>
                        <a:cs typeface="Century Gothic"/>
                      </a:endParaRPr>
                    </a:p>
                  </a:txBody>
                  <a:tcPr/>
                </a:tc>
                <a:tc>
                  <a:txBody>
                    <a:bodyPr/>
                    <a:lstStyle/>
                    <a:p>
                      <a:r>
                        <a:rPr lang="en-US">
                          <a:latin typeface="Century Gothic"/>
                          <a:cs typeface="Century Gothic"/>
                        </a:rPr>
                        <a:t>Fermate</a:t>
                      </a:r>
                    </a:p>
                    <a:p>
                      <a:r>
                        <a:rPr lang="en-US">
                          <a:latin typeface="Century Gothic"/>
                          <a:cs typeface="Century Gothic"/>
                        </a:rPr>
                        <a:t>Autobus</a:t>
                      </a:r>
                    </a:p>
                  </a:txBody>
                  <a:tcPr/>
                </a:tc>
                <a:tc>
                  <a:txBody>
                    <a:bodyPr/>
                    <a:lstStyle/>
                    <a:p>
                      <a:r>
                        <a:rPr lang="en-US" smtClean="0">
                          <a:latin typeface="Century Gothic"/>
                          <a:cs typeface="Century Gothic"/>
                        </a:rPr>
                        <a:t>Ricerche Autobus</a:t>
                      </a:r>
                      <a:endParaRPr lang="en-US">
                        <a:latin typeface="Century Gothic"/>
                        <a:cs typeface="Century Gothic"/>
                      </a:endParaRPr>
                    </a:p>
                  </a:txBody>
                  <a:tcPr/>
                </a:tc>
                <a:tc>
                  <a:txBody>
                    <a:bodyPr/>
                    <a:lstStyle/>
                    <a:p>
                      <a:r>
                        <a:rPr lang="en-US" smtClean="0">
                          <a:latin typeface="Century Gothic"/>
                          <a:cs typeface="Century Gothic"/>
                        </a:rPr>
                        <a:t>Colonnine Ricarica</a:t>
                      </a:r>
                      <a:endParaRPr lang="en-US">
                        <a:latin typeface="Century Gothic"/>
                        <a:cs typeface="Century Gothic"/>
                      </a:endParaRPr>
                    </a:p>
                  </a:txBody>
                  <a:tcPr/>
                </a:tc>
                <a:tc>
                  <a:txBody>
                    <a:bodyPr/>
                    <a:lstStyle/>
                    <a:p>
                      <a:r>
                        <a:rPr lang="en-US" smtClean="0">
                          <a:latin typeface="Century Gothic"/>
                          <a:cs typeface="Century Gothic"/>
                        </a:rPr>
                        <a:t>Biciclette </a:t>
                      </a:r>
                    </a:p>
                    <a:p>
                      <a:r>
                        <a:rPr lang="en-US" smtClean="0">
                          <a:latin typeface="Century Gothic"/>
                          <a:cs typeface="Century Gothic"/>
                        </a:rPr>
                        <a:t>“MOBI”</a:t>
                      </a:r>
                      <a:endParaRPr lang="en-US">
                        <a:latin typeface="Century Gothic"/>
                        <a:cs typeface="Century Gothic"/>
                      </a:endParaRPr>
                    </a:p>
                  </a:txBody>
                  <a:tcPr/>
                </a:tc>
              </a:tr>
              <a:tr h="477782">
                <a:tc>
                  <a:txBody>
                    <a:bodyPr/>
                    <a:lstStyle/>
                    <a:p>
                      <a:r>
                        <a:rPr lang="en-US" smtClean="0">
                          <a:latin typeface="Century Gothic"/>
                          <a:cs typeface="Century Gothic"/>
                        </a:rPr>
                        <a:t>Google Maps</a:t>
                      </a:r>
                      <a:endParaRPr lang="en-US">
                        <a:latin typeface="Century Gothic"/>
                        <a:cs typeface="Century Gothic"/>
                      </a:endParaRPr>
                    </a:p>
                  </a:txBody>
                  <a:tcPr/>
                </a:tc>
                <a:tc>
                  <a:txBody>
                    <a:bodyPr/>
                    <a:lstStyle/>
                    <a:p>
                      <a:r>
                        <a:rPr lang="en-US">
                          <a:latin typeface="Century Gothic"/>
                          <a:cs typeface="Century Gothic"/>
                        </a:rPr>
                        <a:t>visualizzate</a:t>
                      </a:r>
                      <a:r>
                        <a:rPr lang="en-US" baseline="0">
                          <a:latin typeface="Century Gothic"/>
                          <a:cs typeface="Century Gothic"/>
                        </a:rPr>
                        <a:t> </a:t>
                      </a:r>
                      <a:endParaRPr lang="en-US">
                        <a:latin typeface="Century Gothic"/>
                        <a:cs typeface="Century Gothic"/>
                      </a:endParaRPr>
                    </a:p>
                  </a:txBody>
                  <a:tcPr/>
                </a:tc>
                <a:tc>
                  <a:txBody>
                    <a:bodyPr/>
                    <a:lstStyle/>
                    <a:p>
                      <a:r>
                        <a:rPr lang="en-US" smtClean="0">
                          <a:latin typeface="Century Gothic"/>
                          <a:cs typeface="Century Gothic"/>
                        </a:rPr>
                        <a:t>supportate</a:t>
                      </a:r>
                      <a:endParaRPr lang="en-US">
                        <a:latin typeface="Century Gothic"/>
                        <a:cs typeface="Century Gothic"/>
                      </a:endParaRPr>
                    </a:p>
                  </a:txBody>
                  <a:tcPr/>
                </a:tc>
                <a:tc>
                  <a:txBody>
                    <a:bodyPr/>
                    <a:lstStyle/>
                    <a:p>
                      <a:r>
                        <a:rPr lang="en-US" smtClean="0">
                          <a:latin typeface="Century Gothic"/>
                          <a:cs typeface="Century Gothic"/>
                        </a:rPr>
                        <a:t>non visualizzate </a:t>
                      </a:r>
                    </a:p>
                  </a:txBody>
                  <a:tcPr/>
                </a:tc>
                <a:tc>
                  <a:txBody>
                    <a:bodyPr/>
                    <a:lstStyle/>
                    <a:p>
                      <a:r>
                        <a:rPr lang="en-US" smtClean="0">
                          <a:latin typeface="Century Gothic"/>
                          <a:cs typeface="Century Gothic"/>
                        </a:rPr>
                        <a:t>non visualizzate</a:t>
                      </a:r>
                    </a:p>
                  </a:txBody>
                  <a:tcPr/>
                </a:tc>
              </a:tr>
              <a:tr h="795598">
                <a:tc>
                  <a:txBody>
                    <a:bodyPr/>
                    <a:lstStyle/>
                    <a:p>
                      <a:r>
                        <a:rPr lang="en-US" smtClean="0">
                          <a:latin typeface="Century Gothic"/>
                          <a:cs typeface="Century Gothic"/>
                        </a:rPr>
                        <a:t>Maps</a:t>
                      </a:r>
                      <a:endParaRPr lang="en-US">
                        <a:latin typeface="Century Gothic"/>
                        <a:cs typeface="Century Gothic"/>
                      </a:endParaRPr>
                    </a:p>
                  </a:txBody>
                  <a:tcPr/>
                </a:tc>
                <a:tc>
                  <a:txBody>
                    <a:bodyPr/>
                    <a:lstStyle/>
                    <a:p>
                      <a:r>
                        <a:rPr lang="en-US">
                          <a:latin typeface="Century Gothic"/>
                          <a:cs typeface="Century Gothic"/>
                        </a:rPr>
                        <a:t>non</a:t>
                      </a:r>
                      <a:endParaRPr lang="en-US" baseline="0">
                        <a:latin typeface="Century Gothic"/>
                        <a:cs typeface="Century Gothic"/>
                      </a:endParaRPr>
                    </a:p>
                    <a:p>
                      <a:r>
                        <a:rPr lang="en-US" baseline="0">
                          <a:latin typeface="Century Gothic"/>
                          <a:cs typeface="Century Gothic"/>
                        </a:rPr>
                        <a:t>visualizzate</a:t>
                      </a:r>
                      <a:endParaRPr lang="en-US">
                        <a:latin typeface="Century Gothic"/>
                        <a:cs typeface="Century Gothic"/>
                      </a:endParaRPr>
                    </a:p>
                  </a:txBody>
                  <a:tcPr/>
                </a:tc>
                <a:tc>
                  <a:txBody>
                    <a:bodyPr/>
                    <a:lstStyle/>
                    <a:p>
                      <a:r>
                        <a:rPr lang="en-US" smtClean="0">
                          <a:latin typeface="Century Gothic"/>
                          <a:cs typeface="Century Gothic"/>
                        </a:rPr>
                        <a:t>non supportate</a:t>
                      </a:r>
                      <a:endParaRPr lang="en-US">
                        <a:latin typeface="Century Gothic"/>
                        <a:cs typeface="Century Gothic"/>
                      </a:endParaRPr>
                    </a:p>
                  </a:txBody>
                  <a:tcPr/>
                </a:tc>
                <a:tc>
                  <a:txBody>
                    <a:bodyPr/>
                    <a:lstStyle/>
                    <a:p>
                      <a:r>
                        <a:rPr lang="en-US" smtClean="0">
                          <a:latin typeface="Century Gothic"/>
                          <a:cs typeface="Century Gothic"/>
                        </a:rPr>
                        <a:t>non</a:t>
                      </a:r>
                      <a:r>
                        <a:rPr lang="en-US" baseline="0" smtClean="0">
                          <a:latin typeface="Century Gothic"/>
                          <a:cs typeface="Century Gothic"/>
                        </a:rPr>
                        <a:t> visualizzate</a:t>
                      </a:r>
                      <a:endParaRPr lang="en-US">
                        <a:latin typeface="Century Gothic"/>
                        <a:cs typeface="Century Gothic"/>
                      </a:endParaRPr>
                    </a:p>
                  </a:txBody>
                  <a:tcPr/>
                </a:tc>
                <a:tc>
                  <a:txBody>
                    <a:bodyPr/>
                    <a:lstStyle/>
                    <a:p>
                      <a:r>
                        <a:rPr lang="en-US" smtClean="0">
                          <a:latin typeface="Century Gothic"/>
                          <a:cs typeface="Century Gothic"/>
                        </a:rPr>
                        <a:t>non visualizzate</a:t>
                      </a:r>
                      <a:endParaRPr lang="en-US">
                        <a:latin typeface="Century Gothic"/>
                        <a:cs typeface="Century Gothic"/>
                      </a:endParaRPr>
                    </a:p>
                  </a:txBody>
                  <a:tcPr/>
                </a:tc>
              </a:tr>
            </a:tbl>
          </a:graphicData>
        </a:graphic>
      </p:graphicFrame>
      <p:sp>
        <p:nvSpPr>
          <p:cNvPr id="9" name="Rectangle 8"/>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
        <p:nvSpPr>
          <p:cNvPr id="4" name="TextBox 3"/>
          <p:cNvSpPr txBox="1"/>
          <p:nvPr/>
        </p:nvSpPr>
        <p:spPr>
          <a:xfrm>
            <a:off x="366371" y="428090"/>
            <a:ext cx="5344081" cy="707886"/>
          </a:xfrm>
          <a:prstGeom prst="rect">
            <a:avLst/>
          </a:prstGeom>
          <a:noFill/>
        </p:spPr>
        <p:txBody>
          <a:bodyPr wrap="none" rtlCol="0">
            <a:spAutoFit/>
          </a:bodyPr>
          <a:lstStyle/>
          <a:p>
            <a:r>
              <a:rPr lang="en-US" sz="4000">
                <a:solidFill>
                  <a:schemeClr val="tx2"/>
                </a:solidFill>
                <a:latin typeface="Century Gothic"/>
                <a:cs typeface="Century Gothic"/>
              </a:rPr>
              <a:t>Nascita del progetto</a:t>
            </a:r>
          </a:p>
        </p:txBody>
      </p:sp>
      <p:sp>
        <p:nvSpPr>
          <p:cNvPr id="5" name="TextBox 4"/>
          <p:cNvSpPr txBox="1"/>
          <p:nvPr/>
        </p:nvSpPr>
        <p:spPr>
          <a:xfrm>
            <a:off x="366371" y="1336031"/>
            <a:ext cx="4887977" cy="400110"/>
          </a:xfrm>
          <a:prstGeom prst="rect">
            <a:avLst/>
          </a:prstGeom>
          <a:noFill/>
        </p:spPr>
        <p:txBody>
          <a:bodyPr wrap="none" rtlCol="0">
            <a:spAutoFit/>
          </a:bodyPr>
          <a:lstStyle/>
          <a:p>
            <a:r>
              <a:rPr lang="en-US" sz="2000">
                <a:latin typeface="Century Gothic"/>
                <a:cs typeface="Century Gothic"/>
              </a:rPr>
              <a:t>Il progetto è nato principalmente per:</a:t>
            </a:r>
          </a:p>
        </p:txBody>
      </p:sp>
      <p:sp>
        <p:nvSpPr>
          <p:cNvPr id="6" name="TextBox 5"/>
          <p:cNvSpPr txBox="1"/>
          <p:nvPr/>
        </p:nvSpPr>
        <p:spPr>
          <a:xfrm>
            <a:off x="4683883" y="5825820"/>
            <a:ext cx="3613589" cy="338554"/>
          </a:xfrm>
          <a:prstGeom prst="rect">
            <a:avLst/>
          </a:prstGeom>
          <a:noFill/>
        </p:spPr>
        <p:txBody>
          <a:bodyPr wrap="none" rtlCol="0">
            <a:spAutoFit/>
          </a:bodyPr>
          <a:lstStyle/>
          <a:p>
            <a:r>
              <a:rPr lang="en-US" sz="1600">
                <a:latin typeface="Century Gothic"/>
                <a:cs typeface="Century Gothic"/>
              </a:rPr>
              <a:t>Analisi svolta nella città di Bologna</a:t>
            </a:r>
          </a:p>
        </p:txBody>
      </p:sp>
    </p:spTree>
    <p:extLst>
      <p:ext uri="{BB962C8B-B14F-4D97-AF65-F5344CB8AC3E}">
        <p14:creationId xmlns:p14="http://schemas.microsoft.com/office/powerpoint/2010/main" val="1247388607"/>
      </p:ext>
    </p:extLst>
  </p:cSld>
  <p:clrMapOvr>
    <a:masterClrMapping/>
  </p:clrMapOvr>
  <p:transition xmlns:p14="http://schemas.microsoft.com/office/powerpoint/2010/main" spd="slow" advTm="47988">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341"/>
            <a:ext cx="7315200" cy="1154097"/>
          </a:xfrm>
        </p:spPr>
        <p:txBody>
          <a:bodyPr/>
          <a:lstStyle/>
          <a:p>
            <a:r>
              <a:rPr lang="en-US" dirty="0" err="1" smtClean="0">
                <a:latin typeface="Century Gothic"/>
                <a:cs typeface="Century Gothic"/>
              </a:rPr>
              <a:t>Demo</a:t>
            </a:r>
            <a:endParaRPr lang="en-US" dirty="0">
              <a:latin typeface="Century Gothic"/>
              <a:cs typeface="Century Gothic"/>
            </a:endParaRPr>
          </a:p>
        </p:txBody>
      </p:sp>
      <p:sp>
        <p:nvSpPr>
          <p:cNvPr id="3" name="Content Placeholder 2"/>
          <p:cNvSpPr>
            <a:spLocks noGrp="1"/>
          </p:cNvSpPr>
          <p:nvPr>
            <p:ph idx="1"/>
          </p:nvPr>
        </p:nvSpPr>
        <p:spPr>
          <a:xfrm>
            <a:off x="914400" y="2769834"/>
            <a:ext cx="7315200" cy="466080"/>
          </a:xfrm>
        </p:spPr>
        <p:txBody>
          <a:bodyPr/>
          <a:lstStyle/>
          <a:p>
            <a:pPr marL="45720" indent="0">
              <a:buNone/>
            </a:pPr>
            <a:r>
              <a:rPr lang="en-US" smtClean="0"/>
              <a:t>Inserimento filmato che simula entrambe le modalità</a:t>
            </a:r>
            <a:endParaRPr lang="en-US"/>
          </a:p>
        </p:txBody>
      </p:sp>
      <p:sp>
        <p:nvSpPr>
          <p:cNvPr id="5" name="Rectangle 4"/>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14951302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346" y="376620"/>
            <a:ext cx="2636913" cy="804232"/>
          </a:xfrm>
        </p:spPr>
        <p:txBody>
          <a:bodyPr>
            <a:normAutofit/>
          </a:bodyPr>
          <a:lstStyle/>
          <a:p>
            <a:r>
              <a:rPr lang="it-IT" dirty="0" smtClean="0">
                <a:latin typeface="Century Gothic"/>
                <a:cs typeface="Century Gothic"/>
              </a:rPr>
              <a:t>Contenuti</a:t>
            </a:r>
            <a:endParaRPr lang="it-IT" dirty="0">
              <a:latin typeface="Century Gothic"/>
              <a:cs typeface="Century Gothic"/>
            </a:endParaRPr>
          </a:p>
        </p:txBody>
      </p:sp>
      <p:sp>
        <p:nvSpPr>
          <p:cNvPr id="4" name="Rettangolo 3"/>
          <p:cNvSpPr/>
          <p:nvPr/>
        </p:nvSpPr>
        <p:spPr>
          <a:xfrm>
            <a:off x="392412" y="5588351"/>
            <a:ext cx="8439720" cy="474957"/>
          </a:xfrm>
          <a:prstGeom prst="rect">
            <a:avLst/>
          </a:prstGeom>
          <a:solidFill>
            <a:schemeClr val="accent1">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p:cNvSpPr txBox="1">
            <a:spLocks/>
          </p:cNvSpPr>
          <p:nvPr/>
        </p:nvSpPr>
        <p:spPr>
          <a:xfrm>
            <a:off x="421346" y="1881597"/>
            <a:ext cx="7915931" cy="442607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charset="2"/>
              <a:buChar char="u"/>
            </a:pPr>
            <a:r>
              <a:rPr lang="it-IT" dirty="0">
                <a:latin typeface="Century Gothic"/>
                <a:cs typeface="Century Gothic"/>
              </a:rPr>
              <a:t>Requisiti</a:t>
            </a:r>
            <a:endParaRPr lang="it-IT" dirty="0" smtClean="0">
              <a:latin typeface="Century Gothic"/>
              <a:cs typeface="Century Gothic"/>
            </a:endParaRPr>
          </a:p>
          <a:p>
            <a:endParaRPr lang="it-IT" b="1" dirty="0" smtClean="0">
              <a:solidFill>
                <a:schemeClr val="bg2"/>
              </a:solidFill>
              <a:latin typeface="Century Gothic"/>
              <a:cs typeface="Century Gothic"/>
            </a:endParaRPr>
          </a:p>
          <a:p>
            <a:pPr>
              <a:buFont typeface="Wingdings" charset="2"/>
              <a:buChar char="u"/>
            </a:pPr>
            <a:r>
              <a:rPr lang="it-IT" dirty="0">
                <a:latin typeface="Century Gothic"/>
                <a:cs typeface="Century Gothic"/>
              </a:rPr>
              <a:t>Progettazione</a:t>
            </a:r>
          </a:p>
          <a:p>
            <a:pPr lvl="2">
              <a:buFont typeface="Wingdings" charset="2"/>
              <a:buChar char="u"/>
            </a:pPr>
            <a:r>
              <a:rPr lang="it-IT" sz="1700" dirty="0" smtClean="0">
                <a:latin typeface="Century Gothic"/>
                <a:cs typeface="Century Gothic"/>
              </a:rPr>
              <a:t>Componenti</a:t>
            </a:r>
          </a:p>
          <a:p>
            <a:pPr lvl="2">
              <a:buFont typeface="Wingdings" charset="2"/>
              <a:buChar char="u"/>
            </a:pPr>
            <a:r>
              <a:rPr lang="it-IT" sz="1700" dirty="0">
                <a:latin typeface="Century Gothic"/>
                <a:cs typeface="Century Gothic"/>
              </a:rPr>
              <a:t>Scelte tecnologiche</a:t>
            </a:r>
          </a:p>
          <a:p>
            <a:pPr lvl="2">
              <a:buFont typeface="Wingdings" charset="2"/>
              <a:buChar char="u"/>
            </a:pPr>
            <a:r>
              <a:rPr lang="it-IT" sz="1700" dirty="0" smtClean="0">
                <a:latin typeface="Century Gothic"/>
                <a:cs typeface="Century Gothic"/>
              </a:rPr>
              <a:t>Interfaccia utente</a:t>
            </a:r>
          </a:p>
          <a:p>
            <a:pPr lvl="2">
              <a:buFont typeface="Wingdings" charset="2"/>
              <a:buChar char="u"/>
            </a:pPr>
            <a:endParaRPr lang="it-IT" dirty="0" smtClean="0">
              <a:solidFill>
                <a:srgbClr val="000000"/>
              </a:solidFill>
              <a:latin typeface="Century Gothic"/>
              <a:cs typeface="Century Gothic"/>
            </a:endParaRPr>
          </a:p>
          <a:p>
            <a:pPr>
              <a:buFont typeface="Wingdings" charset="2"/>
              <a:buChar char="u"/>
            </a:pPr>
            <a:r>
              <a:rPr lang="it-IT" dirty="0">
                <a:latin typeface="Century Gothic"/>
                <a:cs typeface="Century Gothic"/>
              </a:rPr>
              <a:t>Demo</a:t>
            </a:r>
            <a:endParaRPr lang="it-IT" dirty="0" smtClean="0">
              <a:latin typeface="Century Gothic"/>
              <a:cs typeface="Century Gothic"/>
            </a:endParaRPr>
          </a:p>
          <a:p>
            <a:endParaRPr lang="it-IT" dirty="0" smtClean="0">
              <a:latin typeface="Century Gothic"/>
              <a:cs typeface="Century Gothic"/>
            </a:endParaRPr>
          </a:p>
          <a:p>
            <a:pPr>
              <a:buFont typeface="Wingdings" charset="2"/>
              <a:buChar char="u"/>
            </a:pPr>
            <a:r>
              <a:rPr lang="it-IT" b="1" dirty="0" smtClean="0">
                <a:solidFill>
                  <a:schemeClr val="bg2"/>
                </a:solidFill>
                <a:latin typeface="Century Gothic"/>
                <a:cs typeface="Century Gothic"/>
              </a:rPr>
              <a:t>Limiti e Sviluppi futuri</a:t>
            </a:r>
            <a:endParaRPr lang="it-IT" b="1" dirty="0">
              <a:solidFill>
                <a:schemeClr val="bg2"/>
              </a:solidFill>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2805163106"/>
      </p:ext>
    </p:extLst>
  </p:cSld>
  <p:clrMapOvr>
    <a:masterClrMapping/>
  </p:clrMapOvr>
  <mc:AlternateContent xmlns:mc="http://schemas.openxmlformats.org/markup-compatibility/2006" xmlns:p14="http://schemas.microsoft.com/office/powerpoint/2010/main">
    <mc:Choice Requires="p14">
      <p:transition spd="med" p14:dur="700" advTm="4983">
        <p:fade/>
      </p:transition>
    </mc:Choice>
    <mc:Fallback xmlns="">
      <p:transition spd="med" advTm="4983">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43" y="490419"/>
            <a:ext cx="1659688" cy="846842"/>
          </a:xfrm>
        </p:spPr>
        <p:txBody>
          <a:bodyPr>
            <a:normAutofit/>
          </a:bodyPr>
          <a:lstStyle/>
          <a:p>
            <a:r>
              <a:rPr lang="en-US" dirty="0" smtClean="0">
                <a:latin typeface="Century Gothic"/>
                <a:cs typeface="Century Gothic"/>
              </a:rPr>
              <a:t>Limiti</a:t>
            </a:r>
            <a:endParaRPr lang="en-US" dirty="0">
              <a:latin typeface="Century Gothic"/>
              <a:cs typeface="Century Gothic"/>
            </a:endParaRPr>
          </a:p>
        </p:txBody>
      </p:sp>
      <p:sp>
        <p:nvSpPr>
          <p:cNvPr id="3" name="Content Placeholder 2"/>
          <p:cNvSpPr>
            <a:spLocks noGrp="1"/>
          </p:cNvSpPr>
          <p:nvPr>
            <p:ph idx="1"/>
          </p:nvPr>
        </p:nvSpPr>
        <p:spPr>
          <a:xfrm>
            <a:off x="416343" y="3043779"/>
            <a:ext cx="7315200" cy="2136299"/>
          </a:xfrm>
        </p:spPr>
        <p:txBody>
          <a:bodyPr/>
          <a:lstStyle/>
          <a:p>
            <a:r>
              <a:rPr lang="en-US" smtClean="0">
                <a:latin typeface="Century Gothic"/>
                <a:cs typeface="Century Gothic"/>
              </a:rPr>
              <a:t>Servizi limitati di directions API e Geocoding API</a:t>
            </a:r>
          </a:p>
          <a:p>
            <a:endParaRPr lang="en-US">
              <a:latin typeface="Century Gothic"/>
              <a:cs typeface="Century Gothic"/>
            </a:endParaRPr>
          </a:p>
          <a:p>
            <a:r>
              <a:rPr lang="en-US" smtClean="0">
                <a:latin typeface="Century Gothic"/>
                <a:cs typeface="Century Gothic"/>
              </a:rPr>
              <a:t>Aspetto grafico da rendere più user friendly</a:t>
            </a:r>
          </a:p>
          <a:p>
            <a:endParaRPr lang="en-US">
              <a:latin typeface="Century Gothic"/>
              <a:cs typeface="Century Gothic"/>
            </a:endParaRPr>
          </a:p>
          <a:p>
            <a:r>
              <a:rPr lang="en-US" smtClean="0">
                <a:latin typeface="Century Gothic"/>
                <a:cs typeface="Century Gothic"/>
              </a:rPr>
              <a:t>Gestione orari linee autobus non in tempo reale</a:t>
            </a:r>
            <a:endParaRPr lang="en-US">
              <a:latin typeface="Century Gothic"/>
              <a:cs typeface="Century Gothic"/>
            </a:endParaRPr>
          </a:p>
        </p:txBody>
      </p:sp>
      <p:sp>
        <p:nvSpPr>
          <p:cNvPr id="4" name="TextBox 3"/>
          <p:cNvSpPr txBox="1"/>
          <p:nvPr/>
        </p:nvSpPr>
        <p:spPr>
          <a:xfrm>
            <a:off x="416343" y="1861763"/>
            <a:ext cx="7592908" cy="1015663"/>
          </a:xfrm>
          <a:prstGeom prst="rect">
            <a:avLst/>
          </a:prstGeom>
          <a:noFill/>
        </p:spPr>
        <p:txBody>
          <a:bodyPr wrap="square" rtlCol="0">
            <a:spAutoFit/>
          </a:bodyPr>
          <a:lstStyle/>
          <a:p>
            <a:pPr algn="just"/>
            <a:r>
              <a:rPr lang="en-US" sz="2000" smtClean="0">
                <a:latin typeface="Century Gothic"/>
                <a:cs typeface="Century Gothic"/>
              </a:rPr>
              <a:t>L’applicazione è stata pensate e realizzata come tirocinio, presenta dei limiti importanti da colmare prima di richiedere la pubblicazione sull’App Store.</a:t>
            </a:r>
            <a:endParaRPr lang="en-US" sz="200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19679831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92" y="0"/>
            <a:ext cx="7315200" cy="1154097"/>
          </a:xfrm>
        </p:spPr>
        <p:txBody>
          <a:bodyPr/>
          <a:lstStyle/>
          <a:p>
            <a:r>
              <a:rPr lang="en-US" dirty="0" smtClean="0">
                <a:latin typeface="Century Gothic"/>
                <a:cs typeface="Century Gothic"/>
              </a:rPr>
              <a:t>Sviluppi futuri</a:t>
            </a:r>
            <a:endParaRPr lang="en-US" dirty="0">
              <a:latin typeface="Century Gothic"/>
              <a:cs typeface="Century Gothic"/>
            </a:endParaRPr>
          </a:p>
        </p:txBody>
      </p:sp>
      <p:sp>
        <p:nvSpPr>
          <p:cNvPr id="3" name="Content Placeholder 2"/>
          <p:cNvSpPr>
            <a:spLocks noGrp="1"/>
          </p:cNvSpPr>
          <p:nvPr>
            <p:ph idx="1"/>
          </p:nvPr>
        </p:nvSpPr>
        <p:spPr>
          <a:xfrm>
            <a:off x="403892" y="1860829"/>
            <a:ext cx="7315200" cy="2460054"/>
          </a:xfrm>
        </p:spPr>
        <p:txBody>
          <a:bodyPr>
            <a:normAutofit lnSpcReduction="10000"/>
          </a:bodyPr>
          <a:lstStyle/>
          <a:p>
            <a:r>
              <a:rPr lang="en-US" smtClean="0">
                <a:latin typeface="Century Gothic"/>
                <a:cs typeface="Century Gothic"/>
              </a:rPr>
              <a:t>Usufruire di altri open data</a:t>
            </a:r>
          </a:p>
          <a:p>
            <a:pPr marL="45720" indent="0">
              <a:buNone/>
            </a:pPr>
            <a:endParaRPr lang="en-US">
              <a:latin typeface="Century Gothic"/>
              <a:cs typeface="Century Gothic"/>
            </a:endParaRPr>
          </a:p>
          <a:p>
            <a:r>
              <a:rPr lang="en-US" smtClean="0">
                <a:latin typeface="Century Gothic"/>
                <a:cs typeface="Century Gothic"/>
              </a:rPr>
              <a:t>Migliorare UI</a:t>
            </a:r>
          </a:p>
          <a:p>
            <a:endParaRPr lang="en-US">
              <a:latin typeface="Century Gothic"/>
              <a:cs typeface="Century Gothic"/>
            </a:endParaRPr>
          </a:p>
          <a:p>
            <a:r>
              <a:rPr lang="en-US">
                <a:latin typeface="Century Gothic"/>
                <a:cs typeface="Century Gothic"/>
              </a:rPr>
              <a:t>Migliorare </a:t>
            </a:r>
            <a:r>
              <a:rPr lang="en-US" smtClean="0">
                <a:latin typeface="Century Gothic"/>
                <a:cs typeface="Century Gothic"/>
              </a:rPr>
              <a:t>utilizzo biciclette</a:t>
            </a:r>
          </a:p>
          <a:p>
            <a:endParaRPr lang="en-US">
              <a:latin typeface="Century Gothic"/>
              <a:cs typeface="Century Gothic"/>
            </a:endParaRPr>
          </a:p>
          <a:p>
            <a:r>
              <a:rPr lang="en-US" smtClean="0">
                <a:latin typeface="Century Gothic"/>
                <a:cs typeface="Century Gothic"/>
              </a:rPr>
              <a:t>Creazione algoritmo di routing personalizzato</a:t>
            </a: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100628122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21763"/>
            <a:ext cx="7315200" cy="1154097"/>
          </a:xfrm>
        </p:spPr>
        <p:txBody>
          <a:bodyPr/>
          <a:lstStyle/>
          <a:p>
            <a:pPr algn="ctr"/>
            <a:r>
              <a:rPr lang="en-US" smtClean="0">
                <a:latin typeface="Century Gothic"/>
                <a:cs typeface="Century Gothic"/>
              </a:rPr>
              <a:t>Grazie per l’attenzione</a:t>
            </a:r>
            <a:endParaRPr lang="en-US" dirty="0">
              <a:latin typeface="Century Gothic"/>
              <a:cs typeface="Century Gothic"/>
            </a:endParaRPr>
          </a:p>
        </p:txBody>
      </p:sp>
      <p:sp>
        <p:nvSpPr>
          <p:cNvPr id="4" name="Rectangle 3"/>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10381345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44" y="428452"/>
            <a:ext cx="3302809" cy="726484"/>
          </a:xfrm>
        </p:spPr>
        <p:txBody>
          <a:bodyPr>
            <a:normAutofit/>
          </a:bodyPr>
          <a:lstStyle/>
          <a:p>
            <a:r>
              <a:rPr lang="en-US" dirty="0" err="1" smtClean="0">
                <a:latin typeface="Century Gothic"/>
                <a:cs typeface="Century Gothic"/>
              </a:rPr>
              <a:t>Introduzione</a:t>
            </a:r>
            <a:endParaRPr lang="en-US" dirty="0">
              <a:latin typeface="Century Gothic"/>
              <a:cs typeface="Century Gothic"/>
            </a:endParaRPr>
          </a:p>
        </p:txBody>
      </p:sp>
      <p:sp>
        <p:nvSpPr>
          <p:cNvPr id="3" name="Content Placeholder 2"/>
          <p:cNvSpPr>
            <a:spLocks noGrp="1"/>
          </p:cNvSpPr>
          <p:nvPr>
            <p:ph idx="1"/>
          </p:nvPr>
        </p:nvSpPr>
        <p:spPr>
          <a:xfrm>
            <a:off x="416344" y="1917282"/>
            <a:ext cx="7315200" cy="2725274"/>
          </a:xfrm>
        </p:spPr>
        <p:txBody>
          <a:bodyPr>
            <a:noAutofit/>
          </a:bodyPr>
          <a:lstStyle/>
          <a:p>
            <a:pPr marL="45720" indent="0" algn="just">
              <a:buNone/>
            </a:pPr>
            <a:r>
              <a:rPr lang="en-US" dirty="0" smtClean="0">
                <a:latin typeface="Century Gothic"/>
                <a:cs typeface="Century Gothic"/>
              </a:rPr>
              <a:t>E’ stata realizzata un’applicazione per dispositivi Apple utilizzabile all’interno dell’area urbana di Bologna per ricercare il percorso più veloce per raggiungere destinazione. Sono presenti due modalità differenti di utilizzo:</a:t>
            </a:r>
          </a:p>
          <a:p>
            <a:pPr lvl="4" algn="just"/>
            <a:r>
              <a:rPr lang="en-US" sz="2000" dirty="0">
                <a:latin typeface="Century Gothic"/>
                <a:cs typeface="Century Gothic"/>
              </a:rPr>
              <a:t>Trasporti pubblici</a:t>
            </a:r>
          </a:p>
          <a:p>
            <a:pPr lvl="4" algn="just"/>
            <a:r>
              <a:rPr lang="en-US" sz="2000" dirty="0">
                <a:latin typeface="Century Gothic"/>
                <a:cs typeface="Century Gothic"/>
              </a:rPr>
              <a:t>Veicoli elettrici	</a:t>
            </a:r>
          </a:p>
        </p:txBody>
      </p:sp>
      <p:sp>
        <p:nvSpPr>
          <p:cNvPr id="18" name="Rectangle 17"/>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747785984"/>
      </p:ext>
    </p:extLst>
  </p:cSld>
  <p:clrMapOvr>
    <a:masterClrMapping/>
  </p:clrMapOvr>
  <p:transition xmlns:p14="http://schemas.microsoft.com/office/powerpoint/2010/main" spd="slow" advTm="20928">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346" y="376620"/>
            <a:ext cx="2636913" cy="804232"/>
          </a:xfrm>
        </p:spPr>
        <p:txBody>
          <a:bodyPr>
            <a:normAutofit/>
          </a:bodyPr>
          <a:lstStyle/>
          <a:p>
            <a:r>
              <a:rPr lang="it-IT" dirty="0" smtClean="0">
                <a:latin typeface="Century Gothic"/>
                <a:cs typeface="Century Gothic"/>
              </a:rPr>
              <a:t>Contenuti</a:t>
            </a:r>
            <a:endParaRPr lang="it-IT" dirty="0">
              <a:latin typeface="Century Gothic"/>
              <a:cs typeface="Century Gothic"/>
            </a:endParaRPr>
          </a:p>
        </p:txBody>
      </p:sp>
      <p:sp>
        <p:nvSpPr>
          <p:cNvPr id="4" name="Rettangolo 3"/>
          <p:cNvSpPr/>
          <p:nvPr/>
        </p:nvSpPr>
        <p:spPr>
          <a:xfrm>
            <a:off x="421346" y="1980375"/>
            <a:ext cx="8439720" cy="669701"/>
          </a:xfrm>
          <a:prstGeom prst="rect">
            <a:avLst/>
          </a:prstGeom>
          <a:solidFill>
            <a:schemeClr val="accent1">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p:cNvSpPr txBox="1">
            <a:spLocks/>
          </p:cNvSpPr>
          <p:nvPr/>
        </p:nvSpPr>
        <p:spPr>
          <a:xfrm>
            <a:off x="421346" y="1881597"/>
            <a:ext cx="7915931" cy="442607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charset="2"/>
              <a:buChar char="u"/>
            </a:pPr>
            <a:r>
              <a:rPr lang="it-IT" b="1" dirty="0">
                <a:solidFill>
                  <a:schemeClr val="bg2"/>
                </a:solidFill>
                <a:latin typeface="Century Gothic"/>
                <a:cs typeface="Century Gothic"/>
              </a:rPr>
              <a:t>Requisiti</a:t>
            </a:r>
            <a:endParaRPr lang="it-IT" b="1" dirty="0" smtClean="0">
              <a:solidFill>
                <a:schemeClr val="bg2"/>
              </a:solidFill>
              <a:latin typeface="Century Gothic"/>
              <a:cs typeface="Century Gothic"/>
            </a:endParaRPr>
          </a:p>
          <a:p>
            <a:endParaRPr lang="it-IT" b="1" dirty="0" smtClean="0">
              <a:solidFill>
                <a:schemeClr val="bg2"/>
              </a:solidFill>
              <a:latin typeface="Century Gothic"/>
              <a:cs typeface="Century Gothic"/>
            </a:endParaRPr>
          </a:p>
          <a:p>
            <a:pPr>
              <a:buFont typeface="Wingdings" charset="2"/>
              <a:buChar char="u"/>
            </a:pPr>
            <a:r>
              <a:rPr lang="it-IT" dirty="0">
                <a:latin typeface="Century Gothic"/>
                <a:cs typeface="Century Gothic"/>
              </a:rPr>
              <a:t>Progettazione</a:t>
            </a:r>
          </a:p>
          <a:p>
            <a:pPr lvl="2">
              <a:buFont typeface="Wingdings" charset="2"/>
              <a:buChar char="u"/>
            </a:pPr>
            <a:r>
              <a:rPr lang="it-IT" sz="1700" dirty="0" smtClean="0">
                <a:latin typeface="Century Gothic"/>
                <a:cs typeface="Century Gothic"/>
              </a:rPr>
              <a:t>Componenti</a:t>
            </a:r>
          </a:p>
          <a:p>
            <a:pPr lvl="2">
              <a:buFont typeface="Wingdings" charset="2"/>
              <a:buChar char="u"/>
            </a:pPr>
            <a:r>
              <a:rPr lang="it-IT" sz="1700" dirty="0">
                <a:latin typeface="Century Gothic"/>
                <a:cs typeface="Century Gothic"/>
              </a:rPr>
              <a:t>Scelte tecnologiche</a:t>
            </a:r>
          </a:p>
          <a:p>
            <a:pPr lvl="2">
              <a:buFont typeface="Wingdings" charset="2"/>
              <a:buChar char="u"/>
            </a:pPr>
            <a:r>
              <a:rPr lang="it-IT" sz="1700" dirty="0" smtClean="0">
                <a:latin typeface="Century Gothic"/>
                <a:cs typeface="Century Gothic"/>
              </a:rPr>
              <a:t>Interfaccia utente</a:t>
            </a:r>
          </a:p>
          <a:p>
            <a:pPr lvl="2">
              <a:buFont typeface="Wingdings" charset="2"/>
              <a:buChar char="u"/>
            </a:pPr>
            <a:endParaRPr lang="it-IT" dirty="0" smtClean="0">
              <a:solidFill>
                <a:srgbClr val="000000"/>
              </a:solidFill>
              <a:latin typeface="Century Gothic"/>
              <a:cs typeface="Century Gothic"/>
            </a:endParaRPr>
          </a:p>
          <a:p>
            <a:pPr>
              <a:buFont typeface="Wingdings" charset="2"/>
              <a:buChar char="u"/>
            </a:pPr>
            <a:r>
              <a:rPr lang="it-IT" dirty="0">
                <a:latin typeface="Century Gothic"/>
                <a:cs typeface="Century Gothic"/>
              </a:rPr>
              <a:t>Demo</a:t>
            </a:r>
            <a:endParaRPr lang="it-IT" dirty="0" smtClean="0">
              <a:latin typeface="Century Gothic"/>
              <a:cs typeface="Century Gothic"/>
            </a:endParaRPr>
          </a:p>
          <a:p>
            <a:endParaRPr lang="it-IT" dirty="0" smtClean="0">
              <a:latin typeface="Century Gothic"/>
              <a:cs typeface="Century Gothic"/>
            </a:endParaRPr>
          </a:p>
          <a:p>
            <a:pPr>
              <a:buFont typeface="Wingdings" charset="2"/>
              <a:buChar char="u"/>
            </a:pPr>
            <a:r>
              <a:rPr lang="it-IT" dirty="0" smtClean="0">
                <a:latin typeface="Century Gothic"/>
                <a:cs typeface="Century Gothic"/>
              </a:rPr>
              <a:t>Limiti e Sviluppi futuri</a:t>
            </a:r>
            <a:endParaRPr lang="it-IT" dirty="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2545712488"/>
      </p:ext>
    </p:extLst>
  </p:cSld>
  <p:clrMapOvr>
    <a:masterClrMapping/>
  </p:clrMapOvr>
  <mc:AlternateContent xmlns:mc="http://schemas.openxmlformats.org/markup-compatibility/2006" xmlns:p14="http://schemas.microsoft.com/office/powerpoint/2010/main">
    <mc:Choice Requires="p14">
      <p:transition spd="med" p14:dur="700" advTm="4983">
        <p:fade/>
      </p:transition>
    </mc:Choice>
    <mc:Fallback xmlns="">
      <p:transition spd="med" advTm="4983">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45" y="428452"/>
            <a:ext cx="2575212" cy="726484"/>
          </a:xfrm>
        </p:spPr>
        <p:txBody>
          <a:bodyPr>
            <a:normAutofit/>
          </a:bodyPr>
          <a:lstStyle/>
          <a:p>
            <a:r>
              <a:rPr lang="en-US" dirty="0" err="1">
                <a:latin typeface="Century Gothic"/>
                <a:cs typeface="Century Gothic"/>
              </a:rPr>
              <a:t>Requisiti</a:t>
            </a:r>
            <a:endParaRPr lang="en-US" dirty="0">
              <a:latin typeface="Century Gothic"/>
              <a:cs typeface="Century Gothic"/>
            </a:endParaRPr>
          </a:p>
        </p:txBody>
      </p:sp>
      <p:sp>
        <p:nvSpPr>
          <p:cNvPr id="3" name="Content Placeholder 2"/>
          <p:cNvSpPr>
            <a:spLocks noGrp="1"/>
          </p:cNvSpPr>
          <p:nvPr>
            <p:ph idx="1"/>
          </p:nvPr>
        </p:nvSpPr>
        <p:spPr>
          <a:xfrm>
            <a:off x="401807" y="2315140"/>
            <a:ext cx="7315200" cy="1593315"/>
          </a:xfrm>
        </p:spPr>
        <p:txBody>
          <a:bodyPr>
            <a:noAutofit/>
          </a:bodyPr>
          <a:lstStyle/>
          <a:p>
            <a:pPr marL="45720" indent="0" algn="just">
              <a:buNone/>
            </a:pPr>
            <a:r>
              <a:rPr lang="en-US" dirty="0">
                <a:latin typeface="Century Gothic"/>
                <a:cs typeface="Century Gothic"/>
              </a:rPr>
              <a:t>	</a:t>
            </a:r>
          </a:p>
        </p:txBody>
      </p:sp>
      <p:sp>
        <p:nvSpPr>
          <p:cNvPr id="7" name="Rettangolo arrotondato 4"/>
          <p:cNvSpPr/>
          <p:nvPr/>
        </p:nvSpPr>
        <p:spPr>
          <a:xfrm>
            <a:off x="6142372" y="3002543"/>
            <a:ext cx="2041565" cy="629847"/>
          </a:xfrm>
          <a:prstGeom prst="round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FFFF"/>
                </a:solidFill>
                <a:latin typeface="Century Gothic"/>
                <a:cs typeface="Century Gothic"/>
              </a:rPr>
              <a:t>Veicoli Elettrici</a:t>
            </a:r>
            <a:endParaRPr lang="it-IT" sz="2000" b="1" dirty="0">
              <a:solidFill>
                <a:srgbClr val="FFFFFF"/>
              </a:solidFill>
              <a:latin typeface="Century Gothic"/>
              <a:cs typeface="Century Gothic"/>
            </a:endParaRPr>
          </a:p>
        </p:txBody>
      </p:sp>
      <p:sp>
        <p:nvSpPr>
          <p:cNvPr id="9" name="Rettangolo arrotondato 4"/>
          <p:cNvSpPr/>
          <p:nvPr/>
        </p:nvSpPr>
        <p:spPr>
          <a:xfrm>
            <a:off x="1251056" y="3002543"/>
            <a:ext cx="2041565" cy="629847"/>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smtClean="0">
                <a:solidFill>
                  <a:srgbClr val="FFFFFF"/>
                </a:solidFill>
                <a:latin typeface="Century Gothic"/>
                <a:cs typeface="Century Gothic"/>
              </a:rPr>
              <a:t>Trasporti </a:t>
            </a:r>
            <a:r>
              <a:rPr lang="it-IT" sz="2000" b="1" dirty="0" smtClean="0">
                <a:solidFill>
                  <a:srgbClr val="FFFFFF"/>
                </a:solidFill>
                <a:latin typeface="Century Gothic"/>
                <a:cs typeface="Century Gothic"/>
              </a:rPr>
              <a:t>Pubblici</a:t>
            </a:r>
            <a:endParaRPr lang="it-IT" sz="2000" b="1" dirty="0">
              <a:solidFill>
                <a:srgbClr val="FFFFFF"/>
              </a:solidFill>
              <a:latin typeface="Century Gothic"/>
              <a:cs typeface="Century Gothic"/>
            </a:endParaRPr>
          </a:p>
        </p:txBody>
      </p:sp>
      <p:cxnSp>
        <p:nvCxnSpPr>
          <p:cNvPr id="12" name="Straight Arrow Connector 11"/>
          <p:cNvCxnSpPr>
            <a:stCxn id="9" idx="2"/>
            <a:endCxn id="13" idx="0"/>
          </p:cNvCxnSpPr>
          <p:nvPr/>
        </p:nvCxnSpPr>
        <p:spPr>
          <a:xfrm flipH="1">
            <a:off x="1266560" y="3632390"/>
            <a:ext cx="1005279" cy="5584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387270" y="4190861"/>
            <a:ext cx="1758579" cy="923330"/>
          </a:xfrm>
          <a:prstGeom prst="rect">
            <a:avLst/>
          </a:prstGeom>
          <a:solidFill>
            <a:schemeClr val="tx2"/>
          </a:solidFill>
        </p:spPr>
        <p:txBody>
          <a:bodyPr wrap="square" rtlCol="0">
            <a:spAutoFit/>
          </a:bodyPr>
          <a:lstStyle/>
          <a:p>
            <a:pPr algn="ctr"/>
            <a:r>
              <a:rPr lang="en-US" smtClean="0">
                <a:solidFill>
                  <a:srgbClr val="FFFFFF"/>
                </a:solidFill>
                <a:latin typeface="Century Gothic"/>
                <a:cs typeface="Century Gothic"/>
              </a:rPr>
              <a:t>Visualizza le fermate autobus </a:t>
            </a:r>
            <a:endParaRPr lang="en-US">
              <a:solidFill>
                <a:srgbClr val="FFFFFF"/>
              </a:solidFill>
              <a:latin typeface="Century Gothic"/>
              <a:cs typeface="Century Gothic"/>
            </a:endParaRPr>
          </a:p>
        </p:txBody>
      </p:sp>
      <p:cxnSp>
        <p:nvCxnSpPr>
          <p:cNvPr id="17" name="Straight Arrow Connector 16"/>
          <p:cNvCxnSpPr>
            <a:stCxn id="9" idx="2"/>
            <a:endCxn id="34" idx="0"/>
          </p:cNvCxnSpPr>
          <p:nvPr/>
        </p:nvCxnSpPr>
        <p:spPr>
          <a:xfrm>
            <a:off x="2271839" y="3632390"/>
            <a:ext cx="879290" cy="5512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825255" y="2867643"/>
            <a:ext cx="1758579" cy="923330"/>
          </a:xfrm>
          <a:prstGeom prst="rect">
            <a:avLst/>
          </a:prstGeom>
          <a:solidFill>
            <a:schemeClr val="tx2"/>
          </a:solidFill>
        </p:spPr>
        <p:txBody>
          <a:bodyPr wrap="square" rtlCol="0">
            <a:spAutoFit/>
          </a:bodyPr>
          <a:lstStyle/>
          <a:p>
            <a:pPr algn="ctr"/>
            <a:r>
              <a:rPr lang="en-US" smtClean="0">
                <a:solidFill>
                  <a:srgbClr val="FFFFFF"/>
                </a:solidFill>
                <a:latin typeface="Century Gothic"/>
                <a:cs typeface="Century Gothic"/>
              </a:rPr>
              <a:t>Impostare partenza e destinazione</a:t>
            </a:r>
            <a:endParaRPr lang="en-US">
              <a:solidFill>
                <a:srgbClr val="FFFFFF"/>
              </a:solidFill>
              <a:latin typeface="Century Gothic"/>
              <a:cs typeface="Century Gothic"/>
            </a:endParaRPr>
          </a:p>
        </p:txBody>
      </p:sp>
      <p:cxnSp>
        <p:nvCxnSpPr>
          <p:cNvPr id="22" name="Straight Arrow Connector 21"/>
          <p:cNvCxnSpPr>
            <a:stCxn id="7" idx="2"/>
            <a:endCxn id="26" idx="0"/>
          </p:cNvCxnSpPr>
          <p:nvPr/>
        </p:nvCxnSpPr>
        <p:spPr>
          <a:xfrm flipH="1">
            <a:off x="6029211" y="3632390"/>
            <a:ext cx="1133944" cy="5512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7" idx="2"/>
            <a:endCxn id="28" idx="0"/>
          </p:cNvCxnSpPr>
          <p:nvPr/>
        </p:nvCxnSpPr>
        <p:spPr>
          <a:xfrm>
            <a:off x="7163155" y="3632390"/>
            <a:ext cx="810768" cy="5512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5149921" y="4183671"/>
            <a:ext cx="1758579" cy="923330"/>
          </a:xfrm>
          <a:prstGeom prst="rect">
            <a:avLst/>
          </a:prstGeom>
          <a:solidFill>
            <a:schemeClr val="tx2"/>
          </a:solidFill>
        </p:spPr>
        <p:txBody>
          <a:bodyPr wrap="square" rtlCol="0">
            <a:spAutoFit/>
          </a:bodyPr>
          <a:lstStyle/>
          <a:p>
            <a:pPr algn="ctr"/>
            <a:r>
              <a:rPr lang="en-US" smtClean="0">
                <a:solidFill>
                  <a:srgbClr val="FFFFFF"/>
                </a:solidFill>
                <a:latin typeface="Century Gothic"/>
                <a:cs typeface="Century Gothic"/>
              </a:rPr>
              <a:t>Visualizza le colonnine di ricarica</a:t>
            </a:r>
          </a:p>
        </p:txBody>
      </p:sp>
      <p:sp>
        <p:nvSpPr>
          <p:cNvPr id="28" name="TextBox 27"/>
          <p:cNvSpPr txBox="1"/>
          <p:nvPr/>
        </p:nvSpPr>
        <p:spPr>
          <a:xfrm>
            <a:off x="7094633" y="4183671"/>
            <a:ext cx="1758579" cy="923330"/>
          </a:xfrm>
          <a:prstGeom prst="rect">
            <a:avLst/>
          </a:prstGeom>
          <a:solidFill>
            <a:schemeClr val="tx2"/>
          </a:solidFill>
        </p:spPr>
        <p:txBody>
          <a:bodyPr wrap="square" rtlCol="0">
            <a:spAutoFit/>
          </a:bodyPr>
          <a:lstStyle/>
          <a:p>
            <a:pPr algn="ctr"/>
            <a:r>
              <a:rPr lang="en-US" smtClean="0">
                <a:solidFill>
                  <a:srgbClr val="FFFFFF"/>
                </a:solidFill>
                <a:latin typeface="Century Gothic"/>
                <a:cs typeface="Century Gothic"/>
              </a:rPr>
              <a:t>Impostazione autonomia residua</a:t>
            </a:r>
          </a:p>
        </p:txBody>
      </p:sp>
      <p:cxnSp>
        <p:nvCxnSpPr>
          <p:cNvPr id="30" name="Straight Arrow Connector 29"/>
          <p:cNvCxnSpPr/>
          <p:nvPr/>
        </p:nvCxnSpPr>
        <p:spPr>
          <a:xfrm>
            <a:off x="3292621" y="3300759"/>
            <a:ext cx="53263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2271839" y="4183671"/>
            <a:ext cx="1758579" cy="923330"/>
          </a:xfrm>
          <a:prstGeom prst="rect">
            <a:avLst/>
          </a:prstGeom>
          <a:solidFill>
            <a:schemeClr val="tx2"/>
          </a:solidFill>
        </p:spPr>
        <p:txBody>
          <a:bodyPr wrap="square" rtlCol="0">
            <a:spAutoFit/>
          </a:bodyPr>
          <a:lstStyle/>
          <a:p>
            <a:pPr algn="ctr"/>
            <a:r>
              <a:rPr lang="en-US" smtClean="0">
                <a:solidFill>
                  <a:srgbClr val="FFFFFF"/>
                </a:solidFill>
                <a:latin typeface="Century Gothic"/>
                <a:cs typeface="Century Gothic"/>
              </a:rPr>
              <a:t>Visualizza postazioni noleggio bici</a:t>
            </a:r>
            <a:endParaRPr lang="en-US">
              <a:solidFill>
                <a:srgbClr val="FFFFFF"/>
              </a:solidFill>
              <a:latin typeface="Century Gothic"/>
              <a:cs typeface="Century Gothic"/>
            </a:endParaRPr>
          </a:p>
        </p:txBody>
      </p:sp>
      <p:cxnSp>
        <p:nvCxnSpPr>
          <p:cNvPr id="36" name="Straight Arrow Connector 35"/>
          <p:cNvCxnSpPr/>
          <p:nvPr/>
        </p:nvCxnSpPr>
        <p:spPr>
          <a:xfrm flipH="1">
            <a:off x="5569297" y="3317467"/>
            <a:ext cx="573075" cy="118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cxnSp>
        <p:nvCxnSpPr>
          <p:cNvPr id="19" name="Straight Arrow Connector 18"/>
          <p:cNvCxnSpPr/>
          <p:nvPr/>
        </p:nvCxnSpPr>
        <p:spPr>
          <a:xfrm flipH="1" flipV="1">
            <a:off x="4714328" y="2295130"/>
            <a:ext cx="1" cy="5725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3825255" y="1371800"/>
            <a:ext cx="1758579" cy="923330"/>
          </a:xfrm>
          <a:prstGeom prst="rect">
            <a:avLst/>
          </a:prstGeom>
          <a:solidFill>
            <a:schemeClr val="tx2"/>
          </a:solidFill>
        </p:spPr>
        <p:txBody>
          <a:bodyPr wrap="square" rtlCol="0">
            <a:spAutoFit/>
          </a:bodyPr>
          <a:lstStyle/>
          <a:p>
            <a:pPr algn="ctr"/>
            <a:r>
              <a:rPr lang="en-US" smtClean="0">
                <a:solidFill>
                  <a:srgbClr val="FFFFFF"/>
                </a:solidFill>
                <a:latin typeface="Century Gothic"/>
                <a:cs typeface="Century Gothic"/>
              </a:rPr>
              <a:t>Ricerca percorso più veloce</a:t>
            </a:r>
          </a:p>
        </p:txBody>
      </p:sp>
    </p:spTree>
    <p:extLst>
      <p:ext uri="{BB962C8B-B14F-4D97-AF65-F5344CB8AC3E}">
        <p14:creationId xmlns:p14="http://schemas.microsoft.com/office/powerpoint/2010/main" val="32840384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346" y="376620"/>
            <a:ext cx="2636913" cy="804232"/>
          </a:xfrm>
        </p:spPr>
        <p:txBody>
          <a:bodyPr>
            <a:normAutofit/>
          </a:bodyPr>
          <a:lstStyle/>
          <a:p>
            <a:r>
              <a:rPr lang="it-IT" dirty="0" smtClean="0">
                <a:latin typeface="Century Gothic"/>
                <a:cs typeface="Century Gothic"/>
              </a:rPr>
              <a:t>Contenuti</a:t>
            </a:r>
            <a:endParaRPr lang="it-IT" dirty="0">
              <a:latin typeface="Century Gothic"/>
              <a:cs typeface="Century Gothic"/>
            </a:endParaRPr>
          </a:p>
        </p:txBody>
      </p:sp>
      <p:sp>
        <p:nvSpPr>
          <p:cNvPr id="4" name="Rettangolo 3"/>
          <p:cNvSpPr/>
          <p:nvPr/>
        </p:nvSpPr>
        <p:spPr>
          <a:xfrm>
            <a:off x="392412" y="3287889"/>
            <a:ext cx="8439720" cy="465667"/>
          </a:xfrm>
          <a:prstGeom prst="rect">
            <a:avLst/>
          </a:prstGeom>
          <a:solidFill>
            <a:schemeClr val="accent1">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p:cNvSpPr txBox="1">
            <a:spLocks/>
          </p:cNvSpPr>
          <p:nvPr/>
        </p:nvSpPr>
        <p:spPr>
          <a:xfrm>
            <a:off x="421346" y="1881597"/>
            <a:ext cx="7915931" cy="442607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charset="2"/>
              <a:buChar char="u"/>
            </a:pPr>
            <a:r>
              <a:rPr lang="it-IT" dirty="0">
                <a:latin typeface="Century Gothic"/>
                <a:cs typeface="Century Gothic"/>
              </a:rPr>
              <a:t>Requisiti</a:t>
            </a:r>
            <a:endParaRPr lang="it-IT" dirty="0" smtClean="0">
              <a:latin typeface="Century Gothic"/>
              <a:cs typeface="Century Gothic"/>
            </a:endParaRPr>
          </a:p>
          <a:p>
            <a:endParaRPr lang="it-IT" b="1" dirty="0" smtClean="0">
              <a:solidFill>
                <a:schemeClr val="bg2"/>
              </a:solidFill>
              <a:latin typeface="Century Gothic"/>
              <a:cs typeface="Century Gothic"/>
            </a:endParaRPr>
          </a:p>
          <a:p>
            <a:pPr>
              <a:buFont typeface="Wingdings" charset="2"/>
              <a:buChar char="u"/>
            </a:pPr>
            <a:r>
              <a:rPr lang="it-IT" dirty="0">
                <a:solidFill>
                  <a:srgbClr val="444D26"/>
                </a:solidFill>
                <a:latin typeface="Century Gothic"/>
                <a:cs typeface="Century Gothic"/>
              </a:rPr>
              <a:t>Progettazione</a:t>
            </a:r>
          </a:p>
          <a:p>
            <a:pPr lvl="2">
              <a:lnSpc>
                <a:spcPct val="110000"/>
              </a:lnSpc>
              <a:buFont typeface="Wingdings" charset="2"/>
              <a:buChar char="u"/>
            </a:pPr>
            <a:r>
              <a:rPr lang="it-IT" sz="1700" dirty="0" smtClean="0">
                <a:solidFill>
                  <a:schemeClr val="bg2"/>
                </a:solidFill>
                <a:latin typeface="Century Gothic"/>
                <a:cs typeface="Century Gothic"/>
              </a:rPr>
              <a:t>Componenti</a:t>
            </a:r>
          </a:p>
          <a:p>
            <a:pPr lvl="2">
              <a:lnSpc>
                <a:spcPct val="110000"/>
              </a:lnSpc>
              <a:buFont typeface="Wingdings" charset="2"/>
              <a:buChar char="u"/>
            </a:pPr>
            <a:r>
              <a:rPr lang="it-IT" sz="1700" dirty="0">
                <a:latin typeface="Century Gothic"/>
                <a:cs typeface="Century Gothic"/>
              </a:rPr>
              <a:t>Scelte tecnologiche</a:t>
            </a:r>
          </a:p>
          <a:p>
            <a:pPr lvl="2">
              <a:lnSpc>
                <a:spcPct val="110000"/>
              </a:lnSpc>
              <a:buFont typeface="Wingdings" charset="2"/>
              <a:buChar char="u"/>
            </a:pPr>
            <a:r>
              <a:rPr lang="it-IT" sz="1700" dirty="0" smtClean="0">
                <a:latin typeface="Century Gothic"/>
                <a:cs typeface="Century Gothic"/>
              </a:rPr>
              <a:t>Interfaccia utente</a:t>
            </a:r>
          </a:p>
          <a:p>
            <a:pPr lvl="2">
              <a:buFont typeface="Wingdings" charset="2"/>
              <a:buChar char="u"/>
            </a:pPr>
            <a:endParaRPr lang="it-IT" dirty="0" smtClean="0">
              <a:solidFill>
                <a:srgbClr val="000000"/>
              </a:solidFill>
              <a:latin typeface="Century Gothic"/>
              <a:cs typeface="Century Gothic"/>
            </a:endParaRPr>
          </a:p>
          <a:p>
            <a:pPr>
              <a:buFont typeface="Wingdings" charset="2"/>
              <a:buChar char="u"/>
            </a:pPr>
            <a:r>
              <a:rPr lang="it-IT" dirty="0">
                <a:latin typeface="Century Gothic"/>
                <a:cs typeface="Century Gothic"/>
              </a:rPr>
              <a:t>Demo</a:t>
            </a:r>
            <a:endParaRPr lang="it-IT" dirty="0" smtClean="0">
              <a:latin typeface="Century Gothic"/>
              <a:cs typeface="Century Gothic"/>
            </a:endParaRPr>
          </a:p>
          <a:p>
            <a:endParaRPr lang="it-IT" dirty="0" smtClean="0">
              <a:latin typeface="Century Gothic"/>
              <a:cs typeface="Century Gothic"/>
            </a:endParaRPr>
          </a:p>
          <a:p>
            <a:pPr>
              <a:buFont typeface="Wingdings" charset="2"/>
              <a:buChar char="u"/>
            </a:pPr>
            <a:r>
              <a:rPr lang="it-IT" dirty="0" smtClean="0">
                <a:latin typeface="Century Gothic"/>
                <a:cs typeface="Century Gothic"/>
              </a:rPr>
              <a:t>Limiti e Sviluppi futuri</a:t>
            </a:r>
            <a:endParaRPr lang="it-IT" dirty="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282532388"/>
      </p:ext>
    </p:extLst>
  </p:cSld>
  <p:clrMapOvr>
    <a:masterClrMapping/>
  </p:clrMapOvr>
  <mc:AlternateContent xmlns:mc="http://schemas.openxmlformats.org/markup-compatibility/2006" xmlns:p14="http://schemas.microsoft.com/office/powerpoint/2010/main">
    <mc:Choice Requires="p14">
      <p:transition spd="med" p14:dur="700" advTm="4983">
        <p:fade/>
      </p:transition>
    </mc:Choice>
    <mc:Fallback xmlns="">
      <p:transition spd="med" advTm="4983">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2901702" y="4924802"/>
            <a:ext cx="0" cy="7199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Connector 8"/>
          <p:cNvSpPr/>
          <p:nvPr/>
        </p:nvSpPr>
        <p:spPr>
          <a:xfrm>
            <a:off x="5905459" y="1961208"/>
            <a:ext cx="1383678" cy="727762"/>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Inizio</a:t>
            </a:r>
          </a:p>
        </p:txBody>
      </p:sp>
      <p:sp>
        <p:nvSpPr>
          <p:cNvPr id="12" name="Process 11"/>
          <p:cNvSpPr/>
          <p:nvPr/>
        </p:nvSpPr>
        <p:spPr>
          <a:xfrm>
            <a:off x="5700969" y="2976735"/>
            <a:ext cx="1361483" cy="61166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cs typeface="Century Gothic"/>
              </a:rPr>
              <a:t>Modalità trasporti pubblici</a:t>
            </a:r>
          </a:p>
        </p:txBody>
      </p:sp>
      <p:sp>
        <p:nvSpPr>
          <p:cNvPr id="14" name="Decision 13"/>
          <p:cNvSpPr/>
          <p:nvPr/>
        </p:nvSpPr>
        <p:spPr>
          <a:xfrm>
            <a:off x="5453987" y="3781689"/>
            <a:ext cx="1835150" cy="719667"/>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Cambio modalità</a:t>
            </a:r>
          </a:p>
        </p:txBody>
      </p:sp>
      <p:sp>
        <p:nvSpPr>
          <p:cNvPr id="21" name="TextBox 20"/>
          <p:cNvSpPr txBox="1"/>
          <p:nvPr/>
        </p:nvSpPr>
        <p:spPr>
          <a:xfrm>
            <a:off x="4633248" y="4232849"/>
            <a:ext cx="344265" cy="338554"/>
          </a:xfrm>
          <a:prstGeom prst="rect">
            <a:avLst/>
          </a:prstGeom>
          <a:noFill/>
        </p:spPr>
        <p:txBody>
          <a:bodyPr wrap="none" rtlCol="0">
            <a:spAutoFit/>
          </a:bodyPr>
          <a:lstStyle/>
          <a:p>
            <a:r>
              <a:rPr lang="en-US" sz="1600"/>
              <a:t>sì</a:t>
            </a:r>
          </a:p>
        </p:txBody>
      </p:sp>
      <p:cxnSp>
        <p:nvCxnSpPr>
          <p:cNvPr id="23" name="Straight Arrow Connector 22"/>
          <p:cNvCxnSpPr>
            <a:stCxn id="37" idx="1"/>
            <a:endCxn id="39" idx="3"/>
          </p:cNvCxnSpPr>
          <p:nvPr/>
        </p:nvCxnSpPr>
        <p:spPr>
          <a:xfrm flipH="1">
            <a:off x="5234893" y="5897656"/>
            <a:ext cx="4256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Process 24"/>
          <p:cNvSpPr/>
          <p:nvPr/>
        </p:nvSpPr>
        <p:spPr>
          <a:xfrm>
            <a:off x="7619093" y="4514846"/>
            <a:ext cx="1369833" cy="673667"/>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Inserire autonomia residua</a:t>
            </a:r>
          </a:p>
        </p:txBody>
      </p:sp>
      <p:sp>
        <p:nvSpPr>
          <p:cNvPr id="29" name="TextBox 28"/>
          <p:cNvSpPr txBox="1"/>
          <p:nvPr/>
        </p:nvSpPr>
        <p:spPr>
          <a:xfrm>
            <a:off x="2972745" y="4571403"/>
            <a:ext cx="412893" cy="338554"/>
          </a:xfrm>
          <a:prstGeom prst="rect">
            <a:avLst/>
          </a:prstGeom>
          <a:noFill/>
        </p:spPr>
        <p:txBody>
          <a:bodyPr wrap="none" rtlCol="0">
            <a:spAutoFit/>
          </a:bodyPr>
          <a:lstStyle/>
          <a:p>
            <a:r>
              <a:rPr lang="en-US" sz="1600"/>
              <a:t>no</a:t>
            </a:r>
          </a:p>
        </p:txBody>
      </p:sp>
      <p:cxnSp>
        <p:nvCxnSpPr>
          <p:cNvPr id="35" name="Straight Arrow Connector 34"/>
          <p:cNvCxnSpPr/>
          <p:nvPr/>
        </p:nvCxnSpPr>
        <p:spPr>
          <a:xfrm flipH="1" flipV="1">
            <a:off x="6371564" y="5379648"/>
            <a:ext cx="1751542" cy="55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Process 36"/>
          <p:cNvSpPr/>
          <p:nvPr/>
        </p:nvSpPr>
        <p:spPr>
          <a:xfrm>
            <a:off x="5660504" y="5553907"/>
            <a:ext cx="1438148" cy="68749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Settaggio partenza destinazione</a:t>
            </a:r>
          </a:p>
        </p:txBody>
      </p:sp>
      <p:sp>
        <p:nvSpPr>
          <p:cNvPr id="39" name="Process 38"/>
          <p:cNvSpPr/>
          <p:nvPr/>
        </p:nvSpPr>
        <p:spPr>
          <a:xfrm>
            <a:off x="3740431" y="5553907"/>
            <a:ext cx="1494462" cy="68749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Ricerca percorso</a:t>
            </a:r>
          </a:p>
        </p:txBody>
      </p:sp>
      <p:sp>
        <p:nvSpPr>
          <p:cNvPr id="47" name="Decision 46"/>
          <p:cNvSpPr/>
          <p:nvPr/>
        </p:nvSpPr>
        <p:spPr>
          <a:xfrm>
            <a:off x="3415218" y="3313295"/>
            <a:ext cx="2144888" cy="1012682"/>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Autonomia sufficiente</a:t>
            </a:r>
          </a:p>
        </p:txBody>
      </p:sp>
      <p:cxnSp>
        <p:nvCxnSpPr>
          <p:cNvPr id="49" name="Straight Arrow Connector 48"/>
          <p:cNvCxnSpPr>
            <a:stCxn id="14" idx="3"/>
          </p:cNvCxnSpPr>
          <p:nvPr/>
        </p:nvCxnSpPr>
        <p:spPr>
          <a:xfrm flipV="1">
            <a:off x="7289137" y="4138494"/>
            <a:ext cx="390061" cy="30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p:cNvCxnSpPr>
            <a:stCxn id="14" idx="2"/>
            <a:endCxn id="37" idx="0"/>
          </p:cNvCxnSpPr>
          <p:nvPr/>
        </p:nvCxnSpPr>
        <p:spPr>
          <a:xfrm>
            <a:off x="6371562" y="4501356"/>
            <a:ext cx="8016" cy="10525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6371562" y="4484006"/>
            <a:ext cx="412893" cy="338554"/>
          </a:xfrm>
          <a:prstGeom prst="rect">
            <a:avLst/>
          </a:prstGeom>
          <a:noFill/>
        </p:spPr>
        <p:txBody>
          <a:bodyPr wrap="none" rtlCol="0">
            <a:spAutoFit/>
          </a:bodyPr>
          <a:lstStyle/>
          <a:p>
            <a:r>
              <a:rPr lang="en-US" sz="1600"/>
              <a:t>no</a:t>
            </a:r>
          </a:p>
        </p:txBody>
      </p:sp>
      <p:sp>
        <p:nvSpPr>
          <p:cNvPr id="57" name="Process 56"/>
          <p:cNvSpPr/>
          <p:nvPr/>
        </p:nvSpPr>
        <p:spPr>
          <a:xfrm>
            <a:off x="1491731" y="5644801"/>
            <a:ext cx="1687461" cy="6163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Visualizzazione itinerario</a:t>
            </a:r>
          </a:p>
        </p:txBody>
      </p:sp>
      <p:cxnSp>
        <p:nvCxnSpPr>
          <p:cNvPr id="59" name="Straight Arrow Connector 58"/>
          <p:cNvCxnSpPr>
            <a:stCxn id="39" idx="0"/>
            <a:endCxn id="63" idx="2"/>
          </p:cNvCxnSpPr>
          <p:nvPr/>
        </p:nvCxnSpPr>
        <p:spPr>
          <a:xfrm flipV="1">
            <a:off x="4487662" y="5379647"/>
            <a:ext cx="0" cy="1742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7289137" y="3819636"/>
            <a:ext cx="368809" cy="338554"/>
          </a:xfrm>
          <a:prstGeom prst="rect">
            <a:avLst/>
          </a:prstGeom>
          <a:noFill/>
        </p:spPr>
        <p:txBody>
          <a:bodyPr wrap="square" rtlCol="0">
            <a:spAutoFit/>
          </a:bodyPr>
          <a:lstStyle/>
          <a:p>
            <a:r>
              <a:rPr lang="en-US" sz="1600"/>
              <a:t>sì</a:t>
            </a:r>
          </a:p>
        </p:txBody>
      </p:sp>
      <p:sp>
        <p:nvSpPr>
          <p:cNvPr id="63" name="Decision 62"/>
          <p:cNvSpPr/>
          <p:nvPr/>
        </p:nvSpPr>
        <p:spPr>
          <a:xfrm>
            <a:off x="3415218" y="4501356"/>
            <a:ext cx="2144888" cy="878291"/>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Modalità veicolo elettrico</a:t>
            </a:r>
          </a:p>
        </p:txBody>
      </p:sp>
      <p:cxnSp>
        <p:nvCxnSpPr>
          <p:cNvPr id="64" name="Straight Arrow Connector 63"/>
          <p:cNvCxnSpPr>
            <a:stCxn id="12" idx="2"/>
            <a:endCxn id="14" idx="0"/>
          </p:cNvCxnSpPr>
          <p:nvPr/>
        </p:nvCxnSpPr>
        <p:spPr>
          <a:xfrm flipH="1">
            <a:off x="6371562" y="3588398"/>
            <a:ext cx="10149" cy="1932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5" name="TextBox 64"/>
          <p:cNvSpPr txBox="1"/>
          <p:nvPr/>
        </p:nvSpPr>
        <p:spPr>
          <a:xfrm>
            <a:off x="3007059" y="3419121"/>
            <a:ext cx="344265" cy="338554"/>
          </a:xfrm>
          <a:prstGeom prst="rect">
            <a:avLst/>
          </a:prstGeom>
          <a:noFill/>
        </p:spPr>
        <p:txBody>
          <a:bodyPr wrap="none" rtlCol="0">
            <a:spAutoFit/>
          </a:bodyPr>
          <a:lstStyle/>
          <a:p>
            <a:r>
              <a:rPr lang="en-US" sz="1600"/>
              <a:t>sì</a:t>
            </a:r>
          </a:p>
        </p:txBody>
      </p:sp>
      <p:sp>
        <p:nvSpPr>
          <p:cNvPr id="78" name="Process 77"/>
          <p:cNvSpPr/>
          <p:nvPr/>
        </p:nvSpPr>
        <p:spPr>
          <a:xfrm>
            <a:off x="7679198" y="3728312"/>
            <a:ext cx="1271400" cy="61166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cs typeface="Century Gothic"/>
              </a:rPr>
              <a:t>Modalità veicoli elettrici</a:t>
            </a:r>
          </a:p>
        </p:txBody>
      </p:sp>
      <p:cxnSp>
        <p:nvCxnSpPr>
          <p:cNvPr id="136" name="Straight Connector 135"/>
          <p:cNvCxnSpPr>
            <a:endCxn id="63" idx="1"/>
          </p:cNvCxnSpPr>
          <p:nvPr/>
        </p:nvCxnSpPr>
        <p:spPr>
          <a:xfrm>
            <a:off x="2911692" y="4924802"/>
            <a:ext cx="503526" cy="15700"/>
          </a:xfrm>
          <a:prstGeom prst="line">
            <a:avLst/>
          </a:prstGeom>
        </p:spPr>
        <p:style>
          <a:lnRef idx="2">
            <a:schemeClr val="dk1"/>
          </a:lnRef>
          <a:fillRef idx="0">
            <a:schemeClr val="dk1"/>
          </a:fillRef>
          <a:effectRef idx="1">
            <a:schemeClr val="dk1"/>
          </a:effectRef>
          <a:fontRef idx="minor">
            <a:schemeClr val="tx1"/>
          </a:fontRef>
        </p:style>
      </p:cxnSp>
      <p:cxnSp>
        <p:nvCxnSpPr>
          <p:cNvPr id="142" name="Straight Arrow Connector 141"/>
          <p:cNvCxnSpPr>
            <a:stCxn id="63" idx="0"/>
            <a:endCxn id="47" idx="2"/>
          </p:cNvCxnSpPr>
          <p:nvPr/>
        </p:nvCxnSpPr>
        <p:spPr>
          <a:xfrm flipV="1">
            <a:off x="4487662" y="4325977"/>
            <a:ext cx="0" cy="1753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endCxn id="25" idx="0"/>
          </p:cNvCxnSpPr>
          <p:nvPr/>
        </p:nvCxnSpPr>
        <p:spPr>
          <a:xfrm flipH="1">
            <a:off x="8304010" y="4339975"/>
            <a:ext cx="10888" cy="174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4" name="Straight Connector 173"/>
          <p:cNvCxnSpPr/>
          <p:nvPr/>
        </p:nvCxnSpPr>
        <p:spPr>
          <a:xfrm flipV="1">
            <a:off x="8122758" y="5188514"/>
            <a:ext cx="0" cy="196701"/>
          </a:xfrm>
          <a:prstGeom prst="line">
            <a:avLst/>
          </a:prstGeom>
        </p:spPr>
        <p:style>
          <a:lnRef idx="2">
            <a:schemeClr val="dk1"/>
          </a:lnRef>
          <a:fillRef idx="0">
            <a:schemeClr val="dk1"/>
          </a:fillRef>
          <a:effectRef idx="1">
            <a:schemeClr val="dk1"/>
          </a:effectRef>
          <a:fontRef idx="minor">
            <a:schemeClr val="tx1"/>
          </a:fontRef>
        </p:style>
      </p:cxnSp>
      <p:cxnSp>
        <p:nvCxnSpPr>
          <p:cNvPr id="178" name="Straight Connector 177"/>
          <p:cNvCxnSpPr>
            <a:endCxn id="47" idx="1"/>
          </p:cNvCxnSpPr>
          <p:nvPr/>
        </p:nvCxnSpPr>
        <p:spPr>
          <a:xfrm>
            <a:off x="2459487" y="3819636"/>
            <a:ext cx="955731" cy="0"/>
          </a:xfrm>
          <a:prstGeom prst="line">
            <a:avLst/>
          </a:prstGeom>
        </p:spPr>
        <p:style>
          <a:lnRef idx="2">
            <a:schemeClr val="dk1"/>
          </a:lnRef>
          <a:fillRef idx="0">
            <a:schemeClr val="dk1"/>
          </a:fillRef>
          <a:effectRef idx="1">
            <a:schemeClr val="dk1"/>
          </a:effectRef>
          <a:fontRef idx="minor">
            <a:schemeClr val="tx1"/>
          </a:fontRef>
        </p:style>
      </p:cxnSp>
      <p:cxnSp>
        <p:nvCxnSpPr>
          <p:cNvPr id="181" name="Straight Arrow Connector 180"/>
          <p:cNvCxnSpPr/>
          <p:nvPr/>
        </p:nvCxnSpPr>
        <p:spPr>
          <a:xfrm>
            <a:off x="2459487" y="3819636"/>
            <a:ext cx="0" cy="1840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4" name="Decision 183"/>
          <p:cNvSpPr/>
          <p:nvPr/>
        </p:nvSpPr>
        <p:spPr>
          <a:xfrm>
            <a:off x="696922" y="1737504"/>
            <a:ext cx="2310137" cy="1633262"/>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Autonomia sufficiente per arrivare a colonnina</a:t>
            </a:r>
          </a:p>
        </p:txBody>
      </p:sp>
      <p:sp>
        <p:nvSpPr>
          <p:cNvPr id="188" name="Process 187"/>
          <p:cNvSpPr/>
          <p:nvPr/>
        </p:nvSpPr>
        <p:spPr>
          <a:xfrm>
            <a:off x="3887774" y="2159284"/>
            <a:ext cx="1199775" cy="81745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Ricalcola percorso con ricarica</a:t>
            </a:r>
          </a:p>
        </p:txBody>
      </p:sp>
      <p:cxnSp>
        <p:nvCxnSpPr>
          <p:cNvPr id="190" name="Straight Arrow Connector 189"/>
          <p:cNvCxnSpPr>
            <a:stCxn id="47" idx="0"/>
            <a:endCxn id="188" idx="2"/>
          </p:cNvCxnSpPr>
          <p:nvPr/>
        </p:nvCxnSpPr>
        <p:spPr>
          <a:xfrm flipV="1">
            <a:off x="4487662" y="2976735"/>
            <a:ext cx="0" cy="3365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4" name="TextBox 193"/>
          <p:cNvSpPr txBox="1"/>
          <p:nvPr/>
        </p:nvSpPr>
        <p:spPr>
          <a:xfrm>
            <a:off x="4564620" y="3077727"/>
            <a:ext cx="412893" cy="338554"/>
          </a:xfrm>
          <a:prstGeom prst="rect">
            <a:avLst/>
          </a:prstGeom>
          <a:noFill/>
        </p:spPr>
        <p:txBody>
          <a:bodyPr wrap="none" rtlCol="0">
            <a:spAutoFit/>
          </a:bodyPr>
          <a:lstStyle/>
          <a:p>
            <a:r>
              <a:rPr lang="en-US" sz="1600"/>
              <a:t>no</a:t>
            </a:r>
          </a:p>
        </p:txBody>
      </p:sp>
      <p:cxnSp>
        <p:nvCxnSpPr>
          <p:cNvPr id="196" name="Straight Arrow Connector 195"/>
          <p:cNvCxnSpPr>
            <a:stCxn id="184" idx="2"/>
          </p:cNvCxnSpPr>
          <p:nvPr/>
        </p:nvCxnSpPr>
        <p:spPr>
          <a:xfrm flipH="1">
            <a:off x="1835776" y="3370766"/>
            <a:ext cx="16215" cy="2289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8" name="Straight Arrow Connector 197"/>
          <p:cNvCxnSpPr>
            <a:stCxn id="188" idx="1"/>
            <a:endCxn id="184" idx="3"/>
          </p:cNvCxnSpPr>
          <p:nvPr/>
        </p:nvCxnSpPr>
        <p:spPr>
          <a:xfrm flipH="1" flipV="1">
            <a:off x="3007059" y="2554135"/>
            <a:ext cx="880715" cy="138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1" name="TextBox 200"/>
          <p:cNvSpPr txBox="1"/>
          <p:nvPr/>
        </p:nvSpPr>
        <p:spPr>
          <a:xfrm>
            <a:off x="1851991" y="3443135"/>
            <a:ext cx="344265" cy="338554"/>
          </a:xfrm>
          <a:prstGeom prst="rect">
            <a:avLst/>
          </a:prstGeom>
          <a:noFill/>
        </p:spPr>
        <p:txBody>
          <a:bodyPr wrap="none" rtlCol="0">
            <a:spAutoFit/>
          </a:bodyPr>
          <a:lstStyle/>
          <a:p>
            <a:r>
              <a:rPr lang="en-US" sz="1600"/>
              <a:t>sì</a:t>
            </a:r>
          </a:p>
        </p:txBody>
      </p:sp>
      <p:sp>
        <p:nvSpPr>
          <p:cNvPr id="209" name="TextBox 208"/>
          <p:cNvSpPr txBox="1"/>
          <p:nvPr/>
        </p:nvSpPr>
        <p:spPr>
          <a:xfrm>
            <a:off x="490475" y="2638181"/>
            <a:ext cx="412893" cy="338554"/>
          </a:xfrm>
          <a:prstGeom prst="rect">
            <a:avLst/>
          </a:prstGeom>
          <a:noFill/>
        </p:spPr>
        <p:txBody>
          <a:bodyPr wrap="none" rtlCol="0">
            <a:spAutoFit/>
          </a:bodyPr>
          <a:lstStyle/>
          <a:p>
            <a:r>
              <a:rPr lang="en-US" sz="1600"/>
              <a:t>no</a:t>
            </a:r>
          </a:p>
        </p:txBody>
      </p:sp>
      <p:cxnSp>
        <p:nvCxnSpPr>
          <p:cNvPr id="211" name="Straight Connector 210"/>
          <p:cNvCxnSpPr/>
          <p:nvPr/>
        </p:nvCxnSpPr>
        <p:spPr>
          <a:xfrm>
            <a:off x="490475" y="1498245"/>
            <a:ext cx="0" cy="1055890"/>
          </a:xfrm>
          <a:prstGeom prst="line">
            <a:avLst/>
          </a:prstGeom>
        </p:spPr>
        <p:style>
          <a:lnRef idx="2">
            <a:schemeClr val="dk1"/>
          </a:lnRef>
          <a:fillRef idx="0">
            <a:schemeClr val="dk1"/>
          </a:fillRef>
          <a:effectRef idx="1">
            <a:schemeClr val="dk1"/>
          </a:effectRef>
          <a:fontRef idx="minor">
            <a:schemeClr val="tx1"/>
          </a:fontRef>
        </p:style>
      </p:cxnSp>
      <p:cxnSp>
        <p:nvCxnSpPr>
          <p:cNvPr id="215" name="Straight Connector 214"/>
          <p:cNvCxnSpPr/>
          <p:nvPr/>
        </p:nvCxnSpPr>
        <p:spPr>
          <a:xfrm>
            <a:off x="490475" y="1498245"/>
            <a:ext cx="6106823" cy="0"/>
          </a:xfrm>
          <a:prstGeom prst="line">
            <a:avLst/>
          </a:prstGeom>
        </p:spPr>
        <p:style>
          <a:lnRef idx="2">
            <a:schemeClr val="dk1"/>
          </a:lnRef>
          <a:fillRef idx="0">
            <a:schemeClr val="dk1"/>
          </a:fillRef>
          <a:effectRef idx="1">
            <a:schemeClr val="dk1"/>
          </a:effectRef>
          <a:fontRef idx="minor">
            <a:schemeClr val="tx1"/>
          </a:fontRef>
        </p:style>
      </p:cxnSp>
      <p:cxnSp>
        <p:nvCxnSpPr>
          <p:cNvPr id="219" name="Straight Connector 218"/>
          <p:cNvCxnSpPr/>
          <p:nvPr/>
        </p:nvCxnSpPr>
        <p:spPr>
          <a:xfrm>
            <a:off x="490475" y="2554135"/>
            <a:ext cx="206447" cy="0"/>
          </a:xfrm>
          <a:prstGeom prst="line">
            <a:avLst/>
          </a:prstGeom>
        </p:spPr>
        <p:style>
          <a:lnRef idx="2">
            <a:schemeClr val="dk1"/>
          </a:lnRef>
          <a:fillRef idx="0">
            <a:schemeClr val="dk1"/>
          </a:fillRef>
          <a:effectRef idx="1">
            <a:schemeClr val="dk1"/>
          </a:effectRef>
          <a:fontRef idx="minor">
            <a:schemeClr val="tx1"/>
          </a:fontRef>
        </p:style>
      </p:cxnSp>
      <p:cxnSp>
        <p:nvCxnSpPr>
          <p:cNvPr id="224" name="Straight Arrow Connector 223"/>
          <p:cNvCxnSpPr/>
          <p:nvPr/>
        </p:nvCxnSpPr>
        <p:spPr>
          <a:xfrm>
            <a:off x="6597298" y="1513945"/>
            <a:ext cx="0" cy="447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7" name="TextBox 226"/>
          <p:cNvSpPr txBox="1"/>
          <p:nvPr/>
        </p:nvSpPr>
        <p:spPr>
          <a:xfrm>
            <a:off x="327932" y="338666"/>
            <a:ext cx="3340077" cy="707886"/>
          </a:xfrm>
          <a:prstGeom prst="rect">
            <a:avLst/>
          </a:prstGeom>
          <a:noFill/>
        </p:spPr>
        <p:txBody>
          <a:bodyPr wrap="none" rtlCol="0">
            <a:spAutoFit/>
          </a:bodyPr>
          <a:lstStyle/>
          <a:p>
            <a:r>
              <a:rPr lang="en-US" sz="4000">
                <a:solidFill>
                  <a:schemeClr val="tx2"/>
                </a:solidFill>
                <a:latin typeface="Century Gothic"/>
                <a:cs typeface="Century Gothic"/>
              </a:rPr>
              <a:t>Componenti</a:t>
            </a:r>
          </a:p>
        </p:txBody>
      </p:sp>
      <p:sp>
        <p:nvSpPr>
          <p:cNvPr id="229" name="Rectangle 228"/>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
        <p:nvSpPr>
          <p:cNvPr id="237" name="Connector 236"/>
          <p:cNvSpPr/>
          <p:nvPr/>
        </p:nvSpPr>
        <p:spPr>
          <a:xfrm>
            <a:off x="202895" y="4274473"/>
            <a:ext cx="1383678" cy="727762"/>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Fine</a:t>
            </a:r>
          </a:p>
        </p:txBody>
      </p:sp>
      <p:cxnSp>
        <p:nvCxnSpPr>
          <p:cNvPr id="241" name="Straight Connector 240"/>
          <p:cNvCxnSpPr/>
          <p:nvPr/>
        </p:nvCxnSpPr>
        <p:spPr>
          <a:xfrm>
            <a:off x="894734" y="5946803"/>
            <a:ext cx="596997" cy="0"/>
          </a:xfrm>
          <a:prstGeom prst="line">
            <a:avLst/>
          </a:prstGeom>
        </p:spPr>
        <p:style>
          <a:lnRef idx="2">
            <a:schemeClr val="dk1"/>
          </a:lnRef>
          <a:fillRef idx="0">
            <a:schemeClr val="dk1"/>
          </a:fillRef>
          <a:effectRef idx="1">
            <a:schemeClr val="dk1"/>
          </a:effectRef>
          <a:fontRef idx="minor">
            <a:schemeClr val="tx1"/>
          </a:fontRef>
        </p:style>
      </p:cxnSp>
      <p:cxnSp>
        <p:nvCxnSpPr>
          <p:cNvPr id="242" name="Straight Arrow Connector 241"/>
          <p:cNvCxnSpPr/>
          <p:nvPr/>
        </p:nvCxnSpPr>
        <p:spPr>
          <a:xfrm flipV="1">
            <a:off x="894734" y="5001218"/>
            <a:ext cx="5478" cy="9455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7" name="Straight Arrow Connector 246"/>
          <p:cNvCxnSpPr/>
          <p:nvPr/>
        </p:nvCxnSpPr>
        <p:spPr>
          <a:xfrm>
            <a:off x="6597298" y="2688970"/>
            <a:ext cx="0" cy="2877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267222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346" y="376620"/>
            <a:ext cx="2636913" cy="804232"/>
          </a:xfrm>
        </p:spPr>
        <p:txBody>
          <a:bodyPr>
            <a:normAutofit/>
          </a:bodyPr>
          <a:lstStyle/>
          <a:p>
            <a:r>
              <a:rPr lang="it-IT" dirty="0" smtClean="0">
                <a:latin typeface="Century Gothic"/>
                <a:cs typeface="Century Gothic"/>
              </a:rPr>
              <a:t>Contenuti</a:t>
            </a:r>
            <a:endParaRPr lang="it-IT" dirty="0">
              <a:latin typeface="Century Gothic"/>
              <a:cs typeface="Century Gothic"/>
            </a:endParaRPr>
          </a:p>
        </p:txBody>
      </p:sp>
      <p:sp>
        <p:nvSpPr>
          <p:cNvPr id="4" name="Rettangolo 3"/>
          <p:cNvSpPr/>
          <p:nvPr/>
        </p:nvSpPr>
        <p:spPr>
          <a:xfrm>
            <a:off x="421346" y="3668896"/>
            <a:ext cx="8439720" cy="465667"/>
          </a:xfrm>
          <a:prstGeom prst="rect">
            <a:avLst/>
          </a:prstGeom>
          <a:solidFill>
            <a:schemeClr val="accent1">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p:cNvSpPr txBox="1">
            <a:spLocks/>
          </p:cNvSpPr>
          <p:nvPr/>
        </p:nvSpPr>
        <p:spPr>
          <a:xfrm>
            <a:off x="421346" y="1881597"/>
            <a:ext cx="7915931" cy="442607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charset="2"/>
              <a:buChar char="u"/>
            </a:pPr>
            <a:r>
              <a:rPr lang="it-IT" dirty="0">
                <a:latin typeface="Century Gothic"/>
                <a:cs typeface="Century Gothic"/>
              </a:rPr>
              <a:t>Requisiti</a:t>
            </a:r>
            <a:endParaRPr lang="it-IT" dirty="0" smtClean="0">
              <a:latin typeface="Century Gothic"/>
              <a:cs typeface="Century Gothic"/>
            </a:endParaRPr>
          </a:p>
          <a:p>
            <a:endParaRPr lang="it-IT" b="1" dirty="0" smtClean="0">
              <a:solidFill>
                <a:schemeClr val="bg2"/>
              </a:solidFill>
              <a:latin typeface="Century Gothic"/>
              <a:cs typeface="Century Gothic"/>
            </a:endParaRPr>
          </a:p>
          <a:p>
            <a:pPr>
              <a:buFont typeface="Wingdings" charset="2"/>
              <a:buChar char="u"/>
            </a:pPr>
            <a:r>
              <a:rPr lang="it-IT" dirty="0">
                <a:solidFill>
                  <a:srgbClr val="444D26"/>
                </a:solidFill>
                <a:latin typeface="Century Gothic"/>
                <a:cs typeface="Century Gothic"/>
              </a:rPr>
              <a:t>Progettazione</a:t>
            </a:r>
          </a:p>
          <a:p>
            <a:pPr lvl="2">
              <a:lnSpc>
                <a:spcPct val="110000"/>
              </a:lnSpc>
              <a:buFont typeface="Wingdings" charset="2"/>
              <a:buChar char="u"/>
            </a:pPr>
            <a:r>
              <a:rPr lang="it-IT" sz="1700" dirty="0" smtClean="0">
                <a:latin typeface="Century Gothic"/>
                <a:cs typeface="Century Gothic"/>
              </a:rPr>
              <a:t>Componenti</a:t>
            </a:r>
          </a:p>
          <a:p>
            <a:pPr lvl="2">
              <a:lnSpc>
                <a:spcPct val="110000"/>
              </a:lnSpc>
              <a:buFont typeface="Wingdings" charset="2"/>
              <a:buChar char="u"/>
            </a:pPr>
            <a:r>
              <a:rPr lang="it-IT" sz="1700" b="1" dirty="0">
                <a:solidFill>
                  <a:schemeClr val="bg2"/>
                </a:solidFill>
                <a:latin typeface="Century Gothic"/>
                <a:cs typeface="Century Gothic"/>
              </a:rPr>
              <a:t>Scelte tecnologiche</a:t>
            </a:r>
          </a:p>
          <a:p>
            <a:pPr lvl="2">
              <a:lnSpc>
                <a:spcPct val="110000"/>
              </a:lnSpc>
              <a:buFont typeface="Wingdings" charset="2"/>
              <a:buChar char="u"/>
            </a:pPr>
            <a:r>
              <a:rPr lang="it-IT" sz="1700" dirty="0" smtClean="0">
                <a:latin typeface="Century Gothic"/>
                <a:cs typeface="Century Gothic"/>
              </a:rPr>
              <a:t>Interfaccia utente</a:t>
            </a:r>
          </a:p>
          <a:p>
            <a:pPr lvl="2">
              <a:buFont typeface="Wingdings" charset="2"/>
              <a:buChar char="u"/>
            </a:pPr>
            <a:endParaRPr lang="it-IT" dirty="0" smtClean="0">
              <a:solidFill>
                <a:srgbClr val="000000"/>
              </a:solidFill>
              <a:latin typeface="Century Gothic"/>
              <a:cs typeface="Century Gothic"/>
            </a:endParaRPr>
          </a:p>
          <a:p>
            <a:pPr>
              <a:buFont typeface="Wingdings" charset="2"/>
              <a:buChar char="u"/>
            </a:pPr>
            <a:r>
              <a:rPr lang="it-IT" dirty="0">
                <a:latin typeface="Century Gothic"/>
                <a:cs typeface="Century Gothic"/>
              </a:rPr>
              <a:t>Demo</a:t>
            </a:r>
            <a:endParaRPr lang="it-IT" dirty="0" smtClean="0">
              <a:latin typeface="Century Gothic"/>
              <a:cs typeface="Century Gothic"/>
            </a:endParaRPr>
          </a:p>
          <a:p>
            <a:endParaRPr lang="it-IT" dirty="0" smtClean="0">
              <a:latin typeface="Century Gothic"/>
              <a:cs typeface="Century Gothic"/>
            </a:endParaRPr>
          </a:p>
          <a:p>
            <a:pPr>
              <a:buFont typeface="Wingdings" charset="2"/>
              <a:buChar char="u"/>
            </a:pPr>
            <a:r>
              <a:rPr lang="it-IT" dirty="0" smtClean="0">
                <a:latin typeface="Century Gothic"/>
                <a:cs typeface="Century Gothic"/>
              </a:rPr>
              <a:t>Limiti e Sviluppi futuri</a:t>
            </a:r>
            <a:endParaRPr lang="it-IT" dirty="0">
              <a:latin typeface="Century Gothic"/>
              <a:cs typeface="Century Gothic"/>
            </a:endParaRPr>
          </a:p>
        </p:txBody>
      </p:sp>
      <p:sp>
        <p:nvSpPr>
          <p:cNvPr id="6" name="Rectangle 5"/>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Tree>
    <p:extLst>
      <p:ext uri="{BB962C8B-B14F-4D97-AF65-F5344CB8AC3E}">
        <p14:creationId xmlns:p14="http://schemas.microsoft.com/office/powerpoint/2010/main" val="4071021835"/>
      </p:ext>
    </p:extLst>
  </p:cSld>
  <p:clrMapOvr>
    <a:masterClrMapping/>
  </p:clrMapOvr>
  <mc:AlternateContent xmlns:mc="http://schemas.openxmlformats.org/markup-compatibility/2006" xmlns:p14="http://schemas.microsoft.com/office/powerpoint/2010/main">
    <mc:Choice Requires="p14">
      <p:transition spd="med" p14:dur="700" advTm="4983">
        <p:fade/>
      </p:transition>
    </mc:Choice>
    <mc:Fallback xmlns="">
      <p:transition spd="med" advTm="4983">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44" y="368882"/>
            <a:ext cx="5259577" cy="713527"/>
          </a:xfrm>
        </p:spPr>
        <p:txBody>
          <a:bodyPr/>
          <a:lstStyle/>
          <a:p>
            <a:r>
              <a:rPr lang="en-US" dirty="0" smtClean="0">
                <a:latin typeface="Century Gothic"/>
                <a:cs typeface="Century Gothic"/>
              </a:rPr>
              <a:t>Scelte tecnologiche</a:t>
            </a:r>
            <a:endParaRPr lang="en-US" dirty="0">
              <a:latin typeface="Century Gothic"/>
              <a:cs typeface="Century Gothic"/>
            </a:endParaRPr>
          </a:p>
        </p:txBody>
      </p:sp>
      <p:sp>
        <p:nvSpPr>
          <p:cNvPr id="3" name="Content Placeholder 2"/>
          <p:cNvSpPr>
            <a:spLocks noGrp="1"/>
          </p:cNvSpPr>
          <p:nvPr>
            <p:ph idx="1"/>
          </p:nvPr>
        </p:nvSpPr>
        <p:spPr>
          <a:xfrm>
            <a:off x="874889" y="2309056"/>
            <a:ext cx="7315200" cy="2768361"/>
          </a:xfrm>
        </p:spPr>
        <p:txBody>
          <a:bodyPr>
            <a:noAutofit/>
          </a:bodyPr>
          <a:lstStyle/>
          <a:p>
            <a:r>
              <a:rPr lang="en-US" sz="1800" dirty="0">
                <a:latin typeface="Century Gothic"/>
                <a:cs typeface="Century Gothic"/>
              </a:rPr>
              <a:t>Codice scritto in Swift 2</a:t>
            </a:r>
          </a:p>
          <a:p>
            <a:pPr marL="45720" indent="0">
              <a:buNone/>
            </a:pPr>
            <a:endParaRPr lang="en-US" sz="1800" dirty="0" smtClean="0">
              <a:latin typeface="Century Gothic"/>
              <a:cs typeface="Century Gothic"/>
            </a:endParaRPr>
          </a:p>
          <a:p>
            <a:r>
              <a:rPr lang="en-US" sz="1800" dirty="0">
                <a:latin typeface="Century Gothic"/>
                <a:cs typeface="Century Gothic"/>
              </a:rPr>
              <a:t>Analisi e decisione mappe da utilizzare</a:t>
            </a:r>
          </a:p>
          <a:p>
            <a:endParaRPr lang="en-US" sz="1800" dirty="0" smtClean="0">
              <a:latin typeface="Century Gothic"/>
              <a:cs typeface="Century Gothic"/>
            </a:endParaRPr>
          </a:p>
          <a:p>
            <a:r>
              <a:rPr lang="en-US" sz="1800" dirty="0">
                <a:latin typeface="Century Gothic"/>
                <a:cs typeface="Century Gothic"/>
              </a:rPr>
              <a:t>Servizi di supporto alla mobilità</a:t>
            </a:r>
            <a:endParaRPr lang="en-US" sz="1800" dirty="0" smtClean="0">
              <a:latin typeface="Century Gothic"/>
              <a:cs typeface="Century Gothic"/>
            </a:endParaRPr>
          </a:p>
          <a:p>
            <a:pPr marL="45720" indent="0">
              <a:buNone/>
            </a:pPr>
            <a:endParaRPr lang="en-US" sz="1800" dirty="0">
              <a:latin typeface="Century Gothic"/>
              <a:cs typeface="Century Gothic"/>
            </a:endParaRPr>
          </a:p>
          <a:p>
            <a:r>
              <a:rPr lang="en-US" sz="1800" dirty="0" smtClean="0">
                <a:latin typeface="Century Gothic"/>
                <a:cs typeface="Century Gothic"/>
              </a:rPr>
              <a:t>Recupero dei dati</a:t>
            </a:r>
            <a:endParaRPr lang="en-US" sz="1800" dirty="0">
              <a:latin typeface="Century Gothic"/>
              <a:cs typeface="Century Gothic"/>
            </a:endParaRPr>
          </a:p>
        </p:txBody>
      </p:sp>
      <p:sp>
        <p:nvSpPr>
          <p:cNvPr id="5" name="Rectangle 4"/>
          <p:cNvSpPr/>
          <p:nvPr/>
        </p:nvSpPr>
        <p:spPr>
          <a:xfrm>
            <a:off x="1" y="6524906"/>
            <a:ext cx="9143999" cy="333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atin typeface="Century Gothic"/>
              <a:cs typeface="Century Gothic"/>
            </a:endParaRPr>
          </a:p>
        </p:txBody>
      </p:sp>
      <p:sp>
        <p:nvSpPr>
          <p:cNvPr id="4" name="TextBox 3"/>
          <p:cNvSpPr txBox="1"/>
          <p:nvPr/>
        </p:nvSpPr>
        <p:spPr>
          <a:xfrm>
            <a:off x="409222" y="1510086"/>
            <a:ext cx="6807798" cy="646331"/>
          </a:xfrm>
          <a:prstGeom prst="rect">
            <a:avLst/>
          </a:prstGeom>
          <a:noFill/>
        </p:spPr>
        <p:txBody>
          <a:bodyPr wrap="none" rtlCol="0">
            <a:spAutoFit/>
          </a:bodyPr>
          <a:lstStyle/>
          <a:p>
            <a:r>
              <a:rPr lang="en-US">
                <a:latin typeface="Century Gothic"/>
                <a:cs typeface="Century Gothic"/>
              </a:rPr>
              <a:t>Sono elencate le scelte principali che sono state effettuate </a:t>
            </a:r>
          </a:p>
          <a:p>
            <a:r>
              <a:rPr lang="en-US">
                <a:latin typeface="Century Gothic"/>
                <a:cs typeface="Century Gothic"/>
              </a:rPr>
              <a:t>per la realizzazione ottimale del progetto:</a:t>
            </a:r>
          </a:p>
        </p:txBody>
      </p:sp>
    </p:spTree>
    <p:extLst>
      <p:ext uri="{BB962C8B-B14F-4D97-AF65-F5344CB8AC3E}">
        <p14:creationId xmlns:p14="http://schemas.microsoft.com/office/powerpoint/2010/main" val="4921888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2924</TotalTime>
  <Words>1290</Words>
  <Application>Microsoft Macintosh PowerPoint</Application>
  <PresentationFormat>On-screen Show (4:3)</PresentationFormat>
  <Paragraphs>282</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Perspective</vt:lpstr>
      <vt:lpstr>UNIVERSITA’ DEGLI STUDI  DI MODENA E REGGIO EMILIA  Dipartimento di Scienze Fisiche, Informatiche e Naturali Corso di Laurea in Informatica</vt:lpstr>
      <vt:lpstr> </vt:lpstr>
      <vt:lpstr>Introduzione</vt:lpstr>
      <vt:lpstr>Contenuti</vt:lpstr>
      <vt:lpstr>Requisiti</vt:lpstr>
      <vt:lpstr>Contenuti</vt:lpstr>
      <vt:lpstr>PowerPoint Presentation</vt:lpstr>
      <vt:lpstr>Contenuti</vt:lpstr>
      <vt:lpstr>Scelte tecnologiche</vt:lpstr>
      <vt:lpstr>Linguaggio Swift</vt:lpstr>
      <vt:lpstr>Apple Map kit</vt:lpstr>
      <vt:lpstr>Google Maps iOS sdk</vt:lpstr>
      <vt:lpstr>Map Kit  VS  Google Maps</vt:lpstr>
      <vt:lpstr>Recupero dati</vt:lpstr>
      <vt:lpstr>Contenuti</vt:lpstr>
      <vt:lpstr>Schermata Principale</vt:lpstr>
      <vt:lpstr>Ricerca indirizzo</vt:lpstr>
      <vt:lpstr>Dettagli itinerario</vt:lpstr>
      <vt:lpstr>Contenuti</vt:lpstr>
      <vt:lpstr>Demo</vt:lpstr>
      <vt:lpstr>Contenuti</vt:lpstr>
      <vt:lpstr>Limiti</vt:lpstr>
      <vt:lpstr>Sviluppi futuri</vt:lpstr>
      <vt:lpstr>Grazie per l’attenzione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Andrea Zuccarini</dc:creator>
  <cp:lastModifiedBy>Andrea Zuccarini</cp:lastModifiedBy>
  <cp:revision>275</cp:revision>
  <dcterms:created xsi:type="dcterms:W3CDTF">2015-12-04T15:03:24Z</dcterms:created>
  <dcterms:modified xsi:type="dcterms:W3CDTF">2015-12-07T22:24:09Z</dcterms:modified>
</cp:coreProperties>
</file>